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52" r:id="rId3"/>
    <p:sldId id="353" r:id="rId4"/>
    <p:sldId id="359" r:id="rId5"/>
    <p:sldId id="360" r:id="rId6"/>
    <p:sldId id="361" r:id="rId7"/>
    <p:sldId id="362" r:id="rId8"/>
    <p:sldId id="363" r:id="rId9"/>
    <p:sldId id="364" r:id="rId10"/>
    <p:sldId id="366" r:id="rId11"/>
    <p:sldId id="367" r:id="rId12"/>
    <p:sldId id="36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2287BE-642E-4E7D-BB00-0FEB43792597}">
          <p14:sldIdLst>
            <p14:sldId id="350"/>
            <p14:sldId id="352"/>
            <p14:sldId id="353"/>
            <p14:sldId id="359"/>
            <p14:sldId id="360"/>
            <p14:sldId id="361"/>
            <p14:sldId id="362"/>
            <p14:sldId id="363"/>
            <p14:sldId id="364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A14DB7B6-07E3-9FC8-0BBF-BA0E44F6C5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879CC46-0B3D-D361-46F2-FC30F70F8E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53FA-CDA8-431C-ACF8-5EFAFF31A158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3A6D8E8E-466C-5AE4-26F3-173681AE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544CC-70F5-4E16-9BD2-B2A6A794D2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21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23" y="1971675"/>
            <a:ext cx="2563446" cy="615553"/>
          </a:xfrm>
        </p:spPr>
        <p:txBody>
          <a:bodyPr/>
          <a:lstStyle>
            <a:lvl1pPr>
              <a:defRPr sz="4000" b="1" i="0">
                <a:solidFill>
                  <a:srgbClr val="00B5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5B0BDAA7-4373-1356-AD3A-A340146BB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928612D-141F-6D4F-7F65-C03A39EAF58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CACC-E37A-422A-AFEA-D599B7C067E0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0EB6E11-0F04-53E8-6746-3E81737D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9B33-6C67-42F6-A07A-3875DF88BA8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23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23" y="1971675"/>
            <a:ext cx="2563446" cy="615553"/>
          </a:xfrm>
        </p:spPr>
        <p:txBody>
          <a:bodyPr/>
          <a:lstStyle>
            <a:lvl1pPr>
              <a:defRPr sz="4000" b="1" i="0">
                <a:solidFill>
                  <a:srgbClr val="00B5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1171577A-7B50-186C-B9DB-32FE6F2A0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A0DD0AEA-D580-AD5A-26E2-68F28242ED2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2834-A948-43CC-8AF9-EAAB52D6509D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62611AB8-EC71-47D8-5CDD-2609D3D2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3DCF-EAF7-4540-9672-461041FE589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73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23" y="1971675"/>
            <a:ext cx="2563446" cy="615553"/>
          </a:xfrm>
        </p:spPr>
        <p:txBody>
          <a:bodyPr/>
          <a:lstStyle>
            <a:lvl1pPr>
              <a:defRPr sz="4000" b="1" i="0">
                <a:solidFill>
                  <a:srgbClr val="00B5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BE5214CD-3FB6-EBD4-A4AE-A91FEAD0C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4739525F-5A30-0742-C987-AC39D62A77F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1253-855F-413C-A0E4-9782B2376E4B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21A4F0C2-8D7A-E08E-12F3-9581E77A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E13C-1088-41AD-BBF4-DB9AC5D0F9B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54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7ADA6041-B2E2-F949-C0AE-8DC7F8B71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95C161EE-D74E-36D5-DC47-606A5C652E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639F-48B9-46A6-A41C-9EE3B6543DCA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8195D778-AACD-B4FF-5212-9735EB92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98BC-6579-46F2-8C31-18225839A5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73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136B6599-60F7-44DC-3813-221B38F47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72923" y="1971675"/>
            <a:ext cx="2563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1C27DFC0-AC4D-783A-117B-BF8CE08FF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77976"/>
            <a:ext cx="1097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fr-FR" altLang="fr-FR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95C1F4A9-3EF5-225A-5303-46EFF913B69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6062" y="6378575"/>
            <a:ext cx="38998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69D346E3-9B31-55F5-FA44-9EB8815D7BCB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1" y="6378575"/>
            <a:ext cx="2803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F5A5D-B027-42BF-A6AA-32DEB6361305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2063A93-314B-651C-BD93-B1047C7C06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984523" y="6445250"/>
            <a:ext cx="304800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8100" eaLnBrk="1" fontAlgn="auto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>
              <a:defRPr/>
            </a:pPr>
            <a:fld id="{BFC05347-9A05-4729-B40C-77AFA64BCB0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3.png"/><Relationship Id="rId7" Type="http://schemas.openxmlformats.org/officeDocument/2006/relationships/slide" Target="slide11.xml"/><Relationship Id="rId2" Type="http://schemas.openxmlformats.org/officeDocument/2006/relationships/hyperlink" Target="https://france-visas.gouv.fr/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oronto@campusfrance.org" TargetMode="External"/><Relationship Id="rId2" Type="http://schemas.openxmlformats.org/officeDocument/2006/relationships/hyperlink" Target="mailto:montreal@campusfrance.or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hyperlink" Target="https://www.canada.campusfrance.org/fr/campusfrance.vancouver-cslt@diplomatie.gouv.fr" TargetMode="External"/><Relationship Id="rId4" Type="http://schemas.openxmlformats.org/officeDocument/2006/relationships/hyperlink" Target="mailto:ottawa@campusfrance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jpeg"/><Relationship Id="rId7" Type="http://schemas.openxmlformats.org/officeDocument/2006/relationships/slide" Target="slide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bject 2">
            <a:extLst>
              <a:ext uri="{FF2B5EF4-FFF2-40B4-BE49-F238E27FC236}">
                <a16:creationId xmlns:a16="http://schemas.microsoft.com/office/drawing/2014/main" id="{F49B48B9-1D1E-8E48-F03C-9FF8668B92A3}"/>
              </a:ext>
            </a:extLst>
          </p:cNvPr>
          <p:cNvSpPr>
            <a:spLocks/>
          </p:cNvSpPr>
          <p:nvPr/>
        </p:nvSpPr>
        <p:spPr bwMode="auto">
          <a:xfrm>
            <a:off x="1293814" y="949326"/>
            <a:ext cx="9755187" cy="5762625"/>
          </a:xfrm>
          <a:custGeom>
            <a:avLst/>
            <a:gdLst>
              <a:gd name="T0" fmla="*/ 0 w 9755505"/>
              <a:gd name="T1" fmla="*/ 5762244 h 5762625"/>
              <a:gd name="T2" fmla="*/ 9755124 w 9755505"/>
              <a:gd name="T3" fmla="*/ 5762244 h 5762625"/>
              <a:gd name="T4" fmla="*/ 9755124 w 9755505"/>
              <a:gd name="T5" fmla="*/ 0 h 5762625"/>
              <a:gd name="T6" fmla="*/ 0 w 9755505"/>
              <a:gd name="T7" fmla="*/ 0 h 5762625"/>
              <a:gd name="T8" fmla="*/ 0 w 9755505"/>
              <a:gd name="T9" fmla="*/ 5762244 h 576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55505" h="5762625">
                <a:moveTo>
                  <a:pt x="0" y="5762244"/>
                </a:moveTo>
                <a:lnTo>
                  <a:pt x="9755124" y="5762244"/>
                </a:lnTo>
                <a:lnTo>
                  <a:pt x="9755124" y="0"/>
                </a:lnTo>
                <a:lnTo>
                  <a:pt x="0" y="0"/>
                </a:lnTo>
                <a:lnTo>
                  <a:pt x="0" y="5762244"/>
                </a:lnTo>
                <a:close/>
              </a:path>
            </a:pathLst>
          </a:custGeom>
          <a:solidFill>
            <a:srgbClr val="CE60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98307" name="object 3">
            <a:extLst>
              <a:ext uri="{FF2B5EF4-FFF2-40B4-BE49-F238E27FC236}">
                <a16:creationId xmlns:a16="http://schemas.microsoft.com/office/drawing/2014/main" id="{D55689B4-BDE5-F2C0-D591-E0557C13429A}"/>
              </a:ext>
            </a:extLst>
          </p:cNvPr>
          <p:cNvGrpSpPr>
            <a:grpSpLocks/>
          </p:cNvGrpSpPr>
          <p:nvPr/>
        </p:nvGrpSpPr>
        <p:grpSpPr bwMode="auto">
          <a:xfrm>
            <a:off x="1136650" y="0"/>
            <a:ext cx="9918700" cy="6864350"/>
            <a:chOff x="-6350" y="0"/>
            <a:chExt cx="9918700" cy="6864350"/>
          </a:xfrm>
        </p:grpSpPr>
        <p:pic>
          <p:nvPicPr>
            <p:cNvPr id="98315" name="object 4">
              <a:extLst>
                <a:ext uri="{FF2B5EF4-FFF2-40B4-BE49-F238E27FC236}">
                  <a16:creationId xmlns:a16="http://schemas.microsoft.com/office/drawing/2014/main" id="{334A365F-C611-F516-AE3A-411F507EE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188" y="0"/>
              <a:ext cx="4972812" cy="685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6" name="object 5">
              <a:extLst>
                <a:ext uri="{FF2B5EF4-FFF2-40B4-BE49-F238E27FC236}">
                  <a16:creationId xmlns:a16="http://schemas.microsoft.com/office/drawing/2014/main" id="{010A3FE2-277C-0BD6-D1C1-3FAEAE87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906000" cy="949960"/>
            </a:xfrm>
            <a:custGeom>
              <a:avLst/>
              <a:gdLst>
                <a:gd name="T0" fmla="*/ 0 w 9906000"/>
                <a:gd name="T1" fmla="*/ 949451 h 949960"/>
                <a:gd name="T2" fmla="*/ 9905999 w 9906000"/>
                <a:gd name="T3" fmla="*/ 949451 h 949960"/>
                <a:gd name="T4" fmla="*/ 9906000 w 9906000"/>
                <a:gd name="T5" fmla="*/ 0 h 949960"/>
                <a:gd name="T6" fmla="*/ 0 w 9906000"/>
                <a:gd name="T7" fmla="*/ 0 h 949960"/>
                <a:gd name="T8" fmla="*/ 0 w 9906000"/>
                <a:gd name="T9" fmla="*/ 949451 h 949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6000" h="949960">
                  <a:moveTo>
                    <a:pt x="0" y="949451"/>
                  </a:moveTo>
                  <a:lnTo>
                    <a:pt x="9905999" y="949451"/>
                  </a:lnTo>
                  <a:lnTo>
                    <a:pt x="9906000" y="0"/>
                  </a:lnTo>
                  <a:lnTo>
                    <a:pt x="0" y="0"/>
                  </a:lnTo>
                  <a:lnTo>
                    <a:pt x="0" y="9494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8317" name="object 6">
              <a:extLst>
                <a:ext uri="{FF2B5EF4-FFF2-40B4-BE49-F238E27FC236}">
                  <a16:creationId xmlns:a16="http://schemas.microsoft.com/office/drawing/2014/main" id="{03709DA9-FE3D-81DC-AD7B-8E6DE298D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" y="77723"/>
              <a:ext cx="880872" cy="80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318" name="object 7">
              <a:extLst>
                <a:ext uri="{FF2B5EF4-FFF2-40B4-BE49-F238E27FC236}">
                  <a16:creationId xmlns:a16="http://schemas.microsoft.com/office/drawing/2014/main" id="{241EDE4A-880D-67CD-8917-C2D5C374A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67" y="313943"/>
              <a:ext cx="856488" cy="307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9" name="object 8">
              <a:extLst>
                <a:ext uri="{FF2B5EF4-FFF2-40B4-BE49-F238E27FC236}">
                  <a16:creationId xmlns:a16="http://schemas.microsoft.com/office/drawing/2014/main" id="{3A5E2583-5434-863E-F76F-98B6FF789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3919"/>
              <a:ext cx="151130" cy="5974080"/>
            </a:xfrm>
            <a:custGeom>
              <a:avLst/>
              <a:gdLst>
                <a:gd name="T0" fmla="*/ 150876 w 151130"/>
                <a:gd name="T1" fmla="*/ 0 h 5974080"/>
                <a:gd name="T2" fmla="*/ 0 w 151130"/>
                <a:gd name="T3" fmla="*/ 0 h 5974080"/>
                <a:gd name="T4" fmla="*/ 0 w 151130"/>
                <a:gd name="T5" fmla="*/ 5974080 h 5974080"/>
                <a:gd name="T6" fmla="*/ 150876 w 151130"/>
                <a:gd name="T7" fmla="*/ 5974080 h 5974080"/>
                <a:gd name="T8" fmla="*/ 150876 w 151130"/>
                <a:gd name="T9" fmla="*/ 0 h 597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130" h="5974080">
                  <a:moveTo>
                    <a:pt x="150876" y="0"/>
                  </a:moveTo>
                  <a:lnTo>
                    <a:pt x="0" y="0"/>
                  </a:lnTo>
                  <a:lnTo>
                    <a:pt x="0" y="5974080"/>
                  </a:lnTo>
                  <a:lnTo>
                    <a:pt x="150876" y="5974080"/>
                  </a:lnTo>
                  <a:lnTo>
                    <a:pt x="1508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320" name="object 9">
              <a:extLst>
                <a:ext uri="{FF2B5EF4-FFF2-40B4-BE49-F238E27FC236}">
                  <a16:creationId xmlns:a16="http://schemas.microsoft.com/office/drawing/2014/main" id="{A42C97B2-BD8A-0D40-7B65-437A98CD0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83919"/>
              <a:ext cx="151130" cy="5974080"/>
            </a:xfrm>
            <a:custGeom>
              <a:avLst/>
              <a:gdLst>
                <a:gd name="T0" fmla="*/ 0 w 151130"/>
                <a:gd name="T1" fmla="*/ 5974080 h 5974080"/>
                <a:gd name="T2" fmla="*/ 150876 w 151130"/>
                <a:gd name="T3" fmla="*/ 5974080 h 5974080"/>
                <a:gd name="T4" fmla="*/ 150876 w 151130"/>
                <a:gd name="T5" fmla="*/ 0 h 5974080"/>
                <a:gd name="T6" fmla="*/ 0 w 151130"/>
                <a:gd name="T7" fmla="*/ 0 h 5974080"/>
                <a:gd name="T8" fmla="*/ 0 w 151130"/>
                <a:gd name="T9" fmla="*/ 5974080 h 597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130" h="5974080">
                  <a:moveTo>
                    <a:pt x="0" y="5974080"/>
                  </a:moveTo>
                  <a:lnTo>
                    <a:pt x="150876" y="5974080"/>
                  </a:lnTo>
                  <a:lnTo>
                    <a:pt x="150876" y="0"/>
                  </a:lnTo>
                  <a:lnTo>
                    <a:pt x="0" y="0"/>
                  </a:lnTo>
                  <a:lnTo>
                    <a:pt x="0" y="5974080"/>
                  </a:lnTo>
                  <a:close/>
                </a:path>
              </a:pathLst>
            </a:custGeom>
            <a:noFill/>
            <a:ln w="1219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321" name="object 10">
              <a:extLst>
                <a:ext uri="{FF2B5EF4-FFF2-40B4-BE49-F238E27FC236}">
                  <a16:creationId xmlns:a16="http://schemas.microsoft.com/office/drawing/2014/main" id="{AFC2D23F-42EC-04FB-F398-9C7A0AE0C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711695"/>
              <a:ext cx="9906000" cy="146685"/>
            </a:xfrm>
            <a:custGeom>
              <a:avLst/>
              <a:gdLst>
                <a:gd name="T0" fmla="*/ 9906000 w 9906000"/>
                <a:gd name="T1" fmla="*/ 146301 h 146684"/>
                <a:gd name="T2" fmla="*/ 9906000 w 9906000"/>
                <a:gd name="T3" fmla="*/ 0 h 146684"/>
                <a:gd name="T4" fmla="*/ 0 w 9906000"/>
                <a:gd name="T5" fmla="*/ 0 h 146684"/>
                <a:gd name="T6" fmla="*/ 0 w 9906000"/>
                <a:gd name="T7" fmla="*/ 146301 h 146684"/>
                <a:gd name="T8" fmla="*/ 9906000 w 9906000"/>
                <a:gd name="T9" fmla="*/ 146301 h 146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6000" h="146684">
                  <a:moveTo>
                    <a:pt x="9906000" y="146301"/>
                  </a:moveTo>
                  <a:lnTo>
                    <a:pt x="9906000" y="0"/>
                  </a:lnTo>
                  <a:lnTo>
                    <a:pt x="0" y="0"/>
                  </a:lnTo>
                  <a:lnTo>
                    <a:pt x="0" y="146301"/>
                  </a:lnTo>
                  <a:lnTo>
                    <a:pt x="9906000" y="146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322" name="object 11">
              <a:extLst>
                <a:ext uri="{FF2B5EF4-FFF2-40B4-BE49-F238E27FC236}">
                  <a16:creationId xmlns:a16="http://schemas.microsoft.com/office/drawing/2014/main" id="{D5D97FD3-F7EF-7DCB-D370-54D84D41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711695"/>
              <a:ext cx="9906000" cy="146685"/>
            </a:xfrm>
            <a:custGeom>
              <a:avLst/>
              <a:gdLst>
                <a:gd name="T0" fmla="*/ 9906000 w 9906000"/>
                <a:gd name="T1" fmla="*/ 0 h 146684"/>
                <a:gd name="T2" fmla="*/ 0 w 9906000"/>
                <a:gd name="T3" fmla="*/ 0 h 146684"/>
                <a:gd name="T4" fmla="*/ 0 w 9906000"/>
                <a:gd name="T5" fmla="*/ 146301 h 146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06000" h="146684">
                  <a:moveTo>
                    <a:pt x="9906000" y="0"/>
                  </a:moveTo>
                  <a:lnTo>
                    <a:pt x="0" y="0"/>
                  </a:lnTo>
                  <a:lnTo>
                    <a:pt x="0" y="146301"/>
                  </a:lnTo>
                </a:path>
              </a:pathLst>
            </a:custGeom>
            <a:noFill/>
            <a:ln w="1219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6FE47A38-6814-E9AD-7810-66C21ADD5C51}"/>
              </a:ext>
            </a:extLst>
          </p:cNvPr>
          <p:cNvSpPr txBox="1"/>
          <p:nvPr/>
        </p:nvSpPr>
        <p:spPr>
          <a:xfrm>
            <a:off x="1713737" y="1522280"/>
            <a:ext cx="4362450" cy="3881832"/>
          </a:xfrm>
          <a:prstGeom prst="rect">
            <a:avLst/>
          </a:prstGeom>
        </p:spPr>
        <p:txBody>
          <a:bodyPr lIns="0" tIns="359410" rIns="0" bIns="0">
            <a:spAutoFit/>
          </a:bodyPr>
          <a:lstStyle/>
          <a:p>
            <a:pPr marL="12700">
              <a:spcBef>
                <a:spcPts val="2830"/>
              </a:spcBef>
              <a:defRPr/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suis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 err="1">
                <a:solidFill>
                  <a:srgbClr val="FFFFFF"/>
                </a:solidFill>
                <a:latin typeface="Arial"/>
                <a:cs typeface="Arial"/>
              </a:rPr>
              <a:t>accepté</a:t>
            </a:r>
            <a:endParaRPr lang="fr-FR" sz="4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spcBef>
                <a:spcPts val="2830"/>
              </a:spcBef>
              <a:defRPr/>
            </a:pPr>
            <a:r>
              <a:rPr lang="fr-FR" sz="4000" b="1" spc="-5" dirty="0">
                <a:solidFill>
                  <a:srgbClr val="FFFFFF"/>
                </a:solidFill>
                <a:latin typeface="Arial"/>
                <a:cs typeface="Arial"/>
              </a:rPr>
              <a:t>En échange universitaire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635"/>
              </a:spcBef>
              <a:defRPr/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Mes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démarches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 MT"/>
                <a:cs typeface="Arial MT"/>
              </a:rPr>
              <a:t>Etudes en France pour ma demande de visa</a:t>
            </a:r>
          </a:p>
        </p:txBody>
      </p:sp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51C2FB8A-75F6-8853-82D9-A3D24275C836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57EC7128-9F6E-2628-63CF-3D9B293CEA9F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6F53209F-5311-BB87-C009-2081EA6F4485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482FD558-FEB9-03DB-F153-D6BED96BA795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8" name="Rectangle 27">
            <a:hlinkClick r:id="rId7" action="ppaction://hlinksldjump"/>
            <a:extLst>
              <a:ext uri="{FF2B5EF4-FFF2-40B4-BE49-F238E27FC236}">
                <a16:creationId xmlns:a16="http://schemas.microsoft.com/office/drawing/2014/main" id="{8B2D2970-09D9-9102-DAE7-5BC89D473D4F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29" name="Rectangle 28">
            <a:hlinkClick r:id="rId8" action="ppaction://hlinksldjump"/>
            <a:extLst>
              <a:ext uri="{FF2B5EF4-FFF2-40B4-BE49-F238E27FC236}">
                <a16:creationId xmlns:a16="http://schemas.microsoft.com/office/drawing/2014/main" id="{895FC1DD-E1C9-3539-4C2B-E5B8198BC74F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object 2">
            <a:extLst>
              <a:ext uri="{FF2B5EF4-FFF2-40B4-BE49-F238E27FC236}">
                <a16:creationId xmlns:a16="http://schemas.microsoft.com/office/drawing/2014/main" id="{AAED5A6C-EC51-69C9-F6D2-10B81E6505DC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14721" name="object 3">
              <a:extLst>
                <a:ext uri="{FF2B5EF4-FFF2-40B4-BE49-F238E27FC236}">
                  <a16:creationId xmlns:a16="http://schemas.microsoft.com/office/drawing/2014/main" id="{24A7988D-800D-930C-BAC2-5F48A0C03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722" name="object 4">
              <a:extLst>
                <a:ext uri="{FF2B5EF4-FFF2-40B4-BE49-F238E27FC236}">
                  <a16:creationId xmlns:a16="http://schemas.microsoft.com/office/drawing/2014/main" id="{231B3884-F037-D1DA-EDBD-7A21B5756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A93FA33C-3729-6B96-EB2D-29269BE34635}"/>
              </a:ext>
            </a:extLst>
          </p:cNvPr>
          <p:cNvSpPr txBox="1"/>
          <p:nvPr/>
        </p:nvSpPr>
        <p:spPr>
          <a:xfrm>
            <a:off x="2220914" y="2157414"/>
            <a:ext cx="2638425" cy="2371725"/>
          </a:xfrm>
          <a:prstGeom prst="rect">
            <a:avLst/>
          </a:prstGeom>
        </p:spPr>
        <p:txBody>
          <a:bodyPr lIns="0" tIns="3619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288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Mon dossier a été vérifié  par l’Espace Campus  France : mon parcours sur  la plateforme est terminé.  </a:t>
            </a:r>
            <a:r>
              <a:rPr lang="fr-FR" altLang="fr-FR" sz="16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endParaRPr lang="fr-FR" altLang="fr-FR" sz="16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télécharge mon  attestation d’acceptation  aussi appelée "accord  préalable</a:t>
            </a:r>
          </a:p>
          <a:p>
            <a:pPr fontAlgn="base">
              <a:lnSpc>
                <a:spcPts val="172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d’inscription". </a:t>
            </a:r>
            <a:r>
              <a:rPr lang="fr-FR" altLang="fr-FR" sz="16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(2)</a:t>
            </a:r>
            <a:endParaRPr lang="fr-FR" altLang="fr-FR" sz="16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D97D94-2736-3799-6DE7-0E7A243BCE43}"/>
              </a:ext>
            </a:extLst>
          </p:cNvPr>
          <p:cNvSpPr txBox="1"/>
          <p:nvPr/>
        </p:nvSpPr>
        <p:spPr>
          <a:xfrm>
            <a:off x="2224089" y="1042988"/>
            <a:ext cx="7591425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Je</a:t>
            </a:r>
            <a:r>
              <a:rPr sz="3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télécharge</a:t>
            </a:r>
            <a:r>
              <a:rPr sz="36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mon</a:t>
            </a:r>
            <a:r>
              <a:rPr sz="3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attestation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suis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l’avancement</a:t>
            </a:r>
            <a:r>
              <a:rPr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ma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demande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télécharge</a:t>
            </a:r>
            <a:r>
              <a:rPr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mon attestation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14693" name="object 7">
            <a:extLst>
              <a:ext uri="{FF2B5EF4-FFF2-40B4-BE49-F238E27FC236}">
                <a16:creationId xmlns:a16="http://schemas.microsoft.com/office/drawing/2014/main" id="{4E946F9C-7D0D-151C-3E98-E2B52A26A87C}"/>
              </a:ext>
            </a:extLst>
          </p:cNvPr>
          <p:cNvGrpSpPr>
            <a:grpSpLocks/>
          </p:cNvGrpSpPr>
          <p:nvPr/>
        </p:nvGrpSpPr>
        <p:grpSpPr bwMode="auto">
          <a:xfrm>
            <a:off x="2136775" y="4935538"/>
            <a:ext cx="3633788" cy="1047750"/>
            <a:chOff x="993394" y="4935982"/>
            <a:chExt cx="3634104" cy="1047750"/>
          </a:xfrm>
        </p:grpSpPr>
        <p:sp>
          <p:nvSpPr>
            <p:cNvPr id="114719" name="object 8">
              <a:extLst>
                <a:ext uri="{FF2B5EF4-FFF2-40B4-BE49-F238E27FC236}">
                  <a16:creationId xmlns:a16="http://schemas.microsoft.com/office/drawing/2014/main" id="{51A133A4-6130-58A9-47EF-63F4491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744" y="4942332"/>
              <a:ext cx="3621404" cy="1035050"/>
            </a:xfrm>
            <a:custGeom>
              <a:avLst/>
              <a:gdLst>
                <a:gd name="T0" fmla="*/ 3621024 w 3621404"/>
                <a:gd name="T1" fmla="*/ 0 h 1035050"/>
                <a:gd name="T2" fmla="*/ 0 w 3621404"/>
                <a:gd name="T3" fmla="*/ 0 h 1035050"/>
                <a:gd name="T4" fmla="*/ 0 w 3621404"/>
                <a:gd name="T5" fmla="*/ 1034796 h 1035050"/>
                <a:gd name="T6" fmla="*/ 3621024 w 3621404"/>
                <a:gd name="T7" fmla="*/ 1034796 h 1035050"/>
                <a:gd name="T8" fmla="*/ 3621024 w 3621404"/>
                <a:gd name="T9" fmla="*/ 0 h 1035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1404" h="1035050">
                  <a:moveTo>
                    <a:pt x="3621024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3621024" y="1034796"/>
                  </a:lnTo>
                  <a:lnTo>
                    <a:pt x="3621024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720" name="object 9">
              <a:extLst>
                <a:ext uri="{FF2B5EF4-FFF2-40B4-BE49-F238E27FC236}">
                  <a16:creationId xmlns:a16="http://schemas.microsoft.com/office/drawing/2014/main" id="{B43DA9E9-31BF-C6B3-F109-AD6FE2BB0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744" y="4942332"/>
              <a:ext cx="3621404" cy="1035050"/>
            </a:xfrm>
            <a:custGeom>
              <a:avLst/>
              <a:gdLst>
                <a:gd name="T0" fmla="*/ 0 w 3621404"/>
                <a:gd name="T1" fmla="*/ 1034796 h 1035050"/>
                <a:gd name="T2" fmla="*/ 3621024 w 3621404"/>
                <a:gd name="T3" fmla="*/ 1034796 h 1035050"/>
                <a:gd name="T4" fmla="*/ 3621024 w 3621404"/>
                <a:gd name="T5" fmla="*/ 0 h 1035050"/>
                <a:gd name="T6" fmla="*/ 0 w 3621404"/>
                <a:gd name="T7" fmla="*/ 0 h 1035050"/>
                <a:gd name="T8" fmla="*/ 0 w 3621404"/>
                <a:gd name="T9" fmla="*/ 1034796 h 1035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1404" h="1035050">
                  <a:moveTo>
                    <a:pt x="0" y="1034796"/>
                  </a:moveTo>
                  <a:lnTo>
                    <a:pt x="3621024" y="1034796"/>
                  </a:lnTo>
                  <a:lnTo>
                    <a:pt x="3621024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noFill/>
            <a:ln w="12192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4694" name="object 10">
            <a:extLst>
              <a:ext uri="{FF2B5EF4-FFF2-40B4-BE49-F238E27FC236}">
                <a16:creationId xmlns:a16="http://schemas.microsoft.com/office/drawing/2014/main" id="{95CCADCF-DD73-58A4-C13A-A9F45CBE6AB4}"/>
              </a:ext>
            </a:extLst>
          </p:cNvPr>
          <p:cNvGrpSpPr>
            <a:grpSpLocks/>
          </p:cNvGrpSpPr>
          <p:nvPr/>
        </p:nvGrpSpPr>
        <p:grpSpPr bwMode="auto">
          <a:xfrm>
            <a:off x="6126164" y="2311401"/>
            <a:ext cx="4459287" cy="1274763"/>
            <a:chOff x="4982802" y="2312069"/>
            <a:chExt cx="4460240" cy="1273810"/>
          </a:xfrm>
        </p:grpSpPr>
        <p:pic>
          <p:nvPicPr>
            <p:cNvPr id="114717" name="object 11">
              <a:extLst>
                <a:ext uri="{FF2B5EF4-FFF2-40B4-BE49-F238E27FC236}">
                  <a16:creationId xmlns:a16="http://schemas.microsoft.com/office/drawing/2014/main" id="{1CDE94EC-9933-3AD8-6138-CD1F78E66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802" y="2312069"/>
              <a:ext cx="4459669" cy="1273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18" name="object 12">
              <a:extLst>
                <a:ext uri="{FF2B5EF4-FFF2-40B4-BE49-F238E27FC236}">
                  <a16:creationId xmlns:a16="http://schemas.microsoft.com/office/drawing/2014/main" id="{404E03E9-EE09-9BF7-31FF-0B623E5BD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6249" y="2903982"/>
              <a:ext cx="1053465" cy="269875"/>
            </a:xfrm>
            <a:custGeom>
              <a:avLst/>
              <a:gdLst>
                <a:gd name="T0" fmla="*/ 0 w 1053465"/>
                <a:gd name="T1" fmla="*/ 269748 h 269875"/>
                <a:gd name="T2" fmla="*/ 1053083 w 1053465"/>
                <a:gd name="T3" fmla="*/ 269748 h 269875"/>
                <a:gd name="T4" fmla="*/ 1053083 w 1053465"/>
                <a:gd name="T5" fmla="*/ 0 h 269875"/>
                <a:gd name="T6" fmla="*/ 0 w 1053465"/>
                <a:gd name="T7" fmla="*/ 0 h 269875"/>
                <a:gd name="T8" fmla="*/ 0 w 1053465"/>
                <a:gd name="T9" fmla="*/ 269748 h 269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3465" h="269875">
                  <a:moveTo>
                    <a:pt x="0" y="269748"/>
                  </a:moveTo>
                  <a:lnTo>
                    <a:pt x="1053083" y="269748"/>
                  </a:lnTo>
                  <a:lnTo>
                    <a:pt x="1053083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4695" name="object 13">
            <a:extLst>
              <a:ext uri="{FF2B5EF4-FFF2-40B4-BE49-F238E27FC236}">
                <a16:creationId xmlns:a16="http://schemas.microsoft.com/office/drawing/2014/main" id="{C232C5EC-80EF-63DF-7A5A-798A5AC12361}"/>
              </a:ext>
            </a:extLst>
          </p:cNvPr>
          <p:cNvGrpSpPr>
            <a:grpSpLocks/>
          </p:cNvGrpSpPr>
          <p:nvPr/>
        </p:nvGrpSpPr>
        <p:grpSpPr bwMode="auto">
          <a:xfrm>
            <a:off x="6027739" y="3865563"/>
            <a:ext cx="4129087" cy="984250"/>
            <a:chOff x="4884420" y="3864983"/>
            <a:chExt cx="4129404" cy="984885"/>
          </a:xfrm>
        </p:grpSpPr>
        <p:pic>
          <p:nvPicPr>
            <p:cNvPr id="114715" name="object 14">
              <a:extLst>
                <a:ext uri="{FF2B5EF4-FFF2-40B4-BE49-F238E27FC236}">
                  <a16:creationId xmlns:a16="http://schemas.microsoft.com/office/drawing/2014/main" id="{48C942B0-6AAF-E805-1916-958BD116F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26" y="3864983"/>
              <a:ext cx="4051495" cy="94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16" name="object 15">
              <a:extLst>
                <a:ext uri="{FF2B5EF4-FFF2-40B4-BE49-F238E27FC236}">
                  <a16:creationId xmlns:a16="http://schemas.microsoft.com/office/drawing/2014/main" id="{E0E6E2FC-C512-A460-8BF2-B4FB9687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374" y="4546854"/>
              <a:ext cx="1612900" cy="289560"/>
            </a:xfrm>
            <a:custGeom>
              <a:avLst/>
              <a:gdLst>
                <a:gd name="T0" fmla="*/ 0 w 1612900"/>
                <a:gd name="T1" fmla="*/ 289560 h 289560"/>
                <a:gd name="T2" fmla="*/ 1612392 w 1612900"/>
                <a:gd name="T3" fmla="*/ 289560 h 289560"/>
                <a:gd name="T4" fmla="*/ 1612392 w 1612900"/>
                <a:gd name="T5" fmla="*/ 0 h 289560"/>
                <a:gd name="T6" fmla="*/ 0 w 1612900"/>
                <a:gd name="T7" fmla="*/ 0 h 289560"/>
                <a:gd name="T8" fmla="*/ 0 w 1612900"/>
                <a:gd name="T9" fmla="*/ 289560 h 289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2900" h="289560">
                  <a:moveTo>
                    <a:pt x="0" y="289560"/>
                  </a:moveTo>
                  <a:lnTo>
                    <a:pt x="1612392" y="289560"/>
                  </a:lnTo>
                  <a:lnTo>
                    <a:pt x="1612392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noFill/>
            <a:ln w="2590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3912E49-31E5-7DB5-9F02-83C6E2F2E741}"/>
              </a:ext>
            </a:extLst>
          </p:cNvPr>
          <p:cNvSpPr txBox="1"/>
          <p:nvPr/>
        </p:nvSpPr>
        <p:spPr>
          <a:xfrm>
            <a:off x="2136775" y="4935538"/>
            <a:ext cx="3633788" cy="632224"/>
          </a:xfrm>
          <a:prstGeom prst="rect">
            <a:avLst/>
          </a:prstGeom>
        </p:spPr>
        <p:txBody>
          <a:bodyPr lIns="0" tIns="127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3"/>
              </a:spcBef>
              <a:spcAft>
                <a:spcPct val="0"/>
              </a:spcAft>
            </a:pPr>
            <a:endParaRPr lang="fr-FR" altLang="fr-FR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L’attestation est nécessaire pour  la constitution de mon dossier  consulaire.</a:t>
            </a:r>
            <a:endParaRPr lang="fr-FR" altLang="fr-FR" sz="14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pic>
        <p:nvPicPr>
          <p:cNvPr id="114697" name="object 17">
            <a:extLst>
              <a:ext uri="{FF2B5EF4-FFF2-40B4-BE49-F238E27FC236}">
                <a16:creationId xmlns:a16="http://schemas.microsoft.com/office/drawing/2014/main" id="{ED9D696E-97F5-F579-E452-336B8EA8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2879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8" name="object 18">
            <a:extLst>
              <a:ext uri="{FF2B5EF4-FFF2-40B4-BE49-F238E27FC236}">
                <a16:creationId xmlns:a16="http://schemas.microsoft.com/office/drawing/2014/main" id="{0AAA81F0-0F77-BE8C-6A99-E3CCAB8C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2726" y="2882900"/>
            <a:ext cx="1698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4699" name="object 19">
            <a:extLst>
              <a:ext uri="{FF2B5EF4-FFF2-40B4-BE49-F238E27FC236}">
                <a16:creationId xmlns:a16="http://schemas.microsoft.com/office/drawing/2014/main" id="{09704C01-739C-736F-C3E7-F08D8B20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113" y="4535489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4700" name="object 20">
            <a:extLst>
              <a:ext uri="{FF2B5EF4-FFF2-40B4-BE49-F238E27FC236}">
                <a16:creationId xmlns:a16="http://schemas.microsoft.com/office/drawing/2014/main" id="{8EE52D0B-3686-3879-7533-D2D1AEBF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ject 27">
            <a:extLst>
              <a:ext uri="{FF2B5EF4-FFF2-40B4-BE49-F238E27FC236}">
                <a16:creationId xmlns:a16="http://schemas.microsoft.com/office/drawing/2014/main" id="{4776C8FA-44FD-05B7-1928-1BED83FAD3FF}"/>
              </a:ext>
            </a:extLst>
          </p:cNvPr>
          <p:cNvSpPr txBox="1"/>
          <p:nvPr/>
        </p:nvSpPr>
        <p:spPr>
          <a:xfrm>
            <a:off x="1358096" y="1876197"/>
            <a:ext cx="179536" cy="154749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Dossier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pré-consulaire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14702" name="object 28">
            <a:extLst>
              <a:ext uri="{FF2B5EF4-FFF2-40B4-BE49-F238E27FC236}">
                <a16:creationId xmlns:a16="http://schemas.microsoft.com/office/drawing/2014/main" id="{A8AAA24A-8741-527B-3938-75CA457C218A}"/>
              </a:ext>
            </a:extLst>
          </p:cNvPr>
          <p:cNvSpPr>
            <a:spLocks/>
          </p:cNvSpPr>
          <p:nvPr/>
        </p:nvSpPr>
        <p:spPr bwMode="auto">
          <a:xfrm>
            <a:off x="9572625" y="5461001"/>
            <a:ext cx="795338" cy="671513"/>
          </a:xfrm>
          <a:custGeom>
            <a:avLst/>
            <a:gdLst>
              <a:gd name="T0" fmla="*/ 0 w 795654"/>
              <a:gd name="T1" fmla="*/ 0 h 671195"/>
              <a:gd name="T2" fmla="*/ 464058 w 795654"/>
              <a:gd name="T3" fmla="*/ 0 h 671195"/>
              <a:gd name="T4" fmla="*/ 662940 w 795654"/>
              <a:gd name="T5" fmla="*/ 0 h 671195"/>
              <a:gd name="T6" fmla="*/ 795527 w 795654"/>
              <a:gd name="T7" fmla="*/ 0 h 671195"/>
              <a:gd name="T8" fmla="*/ 795527 w 795654"/>
              <a:gd name="T9" fmla="*/ 335153 h 671195"/>
              <a:gd name="T10" fmla="*/ 795527 w 795654"/>
              <a:gd name="T11" fmla="*/ 478790 h 671195"/>
              <a:gd name="T12" fmla="*/ 795527 w 795654"/>
              <a:gd name="T13" fmla="*/ 574548 h 671195"/>
              <a:gd name="T14" fmla="*/ 662940 w 795654"/>
              <a:gd name="T15" fmla="*/ 574548 h 671195"/>
              <a:gd name="T16" fmla="*/ 668401 w 795654"/>
              <a:gd name="T17" fmla="*/ 671118 h 671195"/>
              <a:gd name="T18" fmla="*/ 464058 w 795654"/>
              <a:gd name="T19" fmla="*/ 574548 h 671195"/>
              <a:gd name="T20" fmla="*/ 0 w 795654"/>
              <a:gd name="T21" fmla="*/ 574548 h 671195"/>
              <a:gd name="T22" fmla="*/ 0 w 795654"/>
              <a:gd name="T23" fmla="*/ 478790 h 671195"/>
              <a:gd name="T24" fmla="*/ 0 w 795654"/>
              <a:gd name="T25" fmla="*/ 335153 h 671195"/>
              <a:gd name="T26" fmla="*/ 0 w 795654"/>
              <a:gd name="T27" fmla="*/ 0 h 67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5654" h="671195">
                <a:moveTo>
                  <a:pt x="0" y="0"/>
                </a:moveTo>
                <a:lnTo>
                  <a:pt x="464058" y="0"/>
                </a:lnTo>
                <a:lnTo>
                  <a:pt x="662940" y="0"/>
                </a:lnTo>
                <a:lnTo>
                  <a:pt x="795527" y="0"/>
                </a:lnTo>
                <a:lnTo>
                  <a:pt x="795527" y="335153"/>
                </a:lnTo>
                <a:lnTo>
                  <a:pt x="795527" y="478790"/>
                </a:lnTo>
                <a:lnTo>
                  <a:pt x="795527" y="574548"/>
                </a:lnTo>
                <a:lnTo>
                  <a:pt x="662940" y="574548"/>
                </a:lnTo>
                <a:lnTo>
                  <a:pt x="668401" y="671118"/>
                </a:lnTo>
                <a:lnTo>
                  <a:pt x="464058" y="574548"/>
                </a:lnTo>
                <a:lnTo>
                  <a:pt x="0" y="574548"/>
                </a:lnTo>
                <a:lnTo>
                  <a:pt x="0" y="478790"/>
                </a:lnTo>
                <a:lnTo>
                  <a:pt x="0" y="335153"/>
                </a:lnTo>
                <a:lnTo>
                  <a:pt x="0" y="0"/>
                </a:lnTo>
                <a:close/>
              </a:path>
            </a:pathLst>
          </a:custGeom>
          <a:noFill/>
          <a:ln w="25908">
            <a:solidFill>
              <a:srgbClr val="0000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3028EE07-7589-88FF-E27F-75272824F01E}"/>
              </a:ext>
            </a:extLst>
          </p:cNvPr>
          <p:cNvSpPr txBox="1"/>
          <p:nvPr/>
        </p:nvSpPr>
        <p:spPr>
          <a:xfrm>
            <a:off x="9798051" y="5702301"/>
            <a:ext cx="347663" cy="13593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800" u="sng" spc="-5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Lucida Sans Unicode"/>
                <a:cs typeface="Lucida Sans Unicode"/>
                <a:hlinkClick r:id="" action="ppaction://noaction"/>
              </a:rPr>
              <a:t>Besoin</a:t>
            </a:r>
            <a:endParaRPr sz="800">
              <a:solidFill>
                <a:prstClr val="black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14704" name="object 30">
            <a:extLst>
              <a:ext uri="{FF2B5EF4-FFF2-40B4-BE49-F238E27FC236}">
                <a16:creationId xmlns:a16="http://schemas.microsoft.com/office/drawing/2014/main" id="{6C55F59C-E2C6-0F97-DFFA-CF61E3B7ACE2}"/>
              </a:ext>
            </a:extLst>
          </p:cNvPr>
          <p:cNvGrpSpPr>
            <a:grpSpLocks/>
          </p:cNvGrpSpPr>
          <p:nvPr/>
        </p:nvGrpSpPr>
        <p:grpSpPr bwMode="auto">
          <a:xfrm>
            <a:off x="9777414" y="5481639"/>
            <a:ext cx="433387" cy="484187"/>
            <a:chOff x="8634983" y="5481828"/>
            <a:chExt cx="432434" cy="483870"/>
          </a:xfrm>
        </p:grpSpPr>
        <p:pic>
          <p:nvPicPr>
            <p:cNvPr id="114712" name="object 31">
              <a:extLst>
                <a:ext uri="{FF2B5EF4-FFF2-40B4-BE49-F238E27FC236}">
                  <a16:creationId xmlns:a16="http://schemas.microsoft.com/office/drawing/2014/main" id="{03C77948-DA7F-7E3D-81C5-73948C8AA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507" y="5823508"/>
              <a:ext cx="430339" cy="14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13" name="object 32">
              <a:extLst>
                <a:ext uri="{FF2B5EF4-FFF2-40B4-BE49-F238E27FC236}">
                  <a16:creationId xmlns:a16="http://schemas.microsoft.com/office/drawing/2014/main" id="{0C494D30-3888-9322-BE0F-2E29D58F1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983" y="5947461"/>
              <a:ext cx="382905" cy="7620"/>
            </a:xfrm>
            <a:custGeom>
              <a:avLst/>
              <a:gdLst>
                <a:gd name="T0" fmla="*/ 382524 w 382904"/>
                <a:gd name="T1" fmla="*/ 0 h 7620"/>
                <a:gd name="T2" fmla="*/ 0 w 382904"/>
                <a:gd name="T3" fmla="*/ 0 h 7620"/>
                <a:gd name="T4" fmla="*/ 0 w 382904"/>
                <a:gd name="T5" fmla="*/ 7620 h 7620"/>
                <a:gd name="T6" fmla="*/ 382524 w 382904"/>
                <a:gd name="T7" fmla="*/ 7620 h 7620"/>
                <a:gd name="T8" fmla="*/ 382524 w 382904"/>
                <a:gd name="T9" fmla="*/ 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904" h="7620">
                  <a:moveTo>
                    <a:pt x="38252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82524" y="7620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00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14714" name="object 33">
              <a:extLst>
                <a:ext uri="{FF2B5EF4-FFF2-40B4-BE49-F238E27FC236}">
                  <a16:creationId xmlns:a16="http://schemas.microsoft.com/office/drawing/2014/main" id="{22CBA0AA-5FE0-8E6C-2EFD-9DE9FDA0C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707" y="5481828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705" name="object 34">
            <a:extLst>
              <a:ext uri="{FF2B5EF4-FFF2-40B4-BE49-F238E27FC236}">
                <a16:creationId xmlns:a16="http://schemas.microsoft.com/office/drawing/2014/main" id="{24379ECA-0745-CFB7-0A3C-FB8442C7B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07BB0921-C8B0-40B6-A1E5-B2E4438FE003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35" name="Rectangle 34">
            <a:hlinkClick r:id="" action="ppaction://noaction"/>
            <a:extLst>
              <a:ext uri="{FF2B5EF4-FFF2-40B4-BE49-F238E27FC236}">
                <a16:creationId xmlns:a16="http://schemas.microsoft.com/office/drawing/2014/main" id="{63C16F32-315B-E2C7-3ED7-6725648A4B91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36" name="Rectangle 35">
            <a:hlinkClick r:id="rId8" action="ppaction://hlinksldjump"/>
            <a:extLst>
              <a:ext uri="{FF2B5EF4-FFF2-40B4-BE49-F238E27FC236}">
                <a16:creationId xmlns:a16="http://schemas.microsoft.com/office/drawing/2014/main" id="{4B3B7CE8-040E-79BC-7BAE-94D2CB316350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37" name="Rectangle 36">
            <a:hlinkClick r:id="" action="ppaction://noaction"/>
            <a:extLst>
              <a:ext uri="{FF2B5EF4-FFF2-40B4-BE49-F238E27FC236}">
                <a16:creationId xmlns:a16="http://schemas.microsoft.com/office/drawing/2014/main" id="{C834A5A2-2AED-3145-6EF9-C1B6E854CBFC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38" name="Rectangle 37">
            <a:hlinkClick r:id="rId9" action="ppaction://hlinksldjump"/>
            <a:extLst>
              <a:ext uri="{FF2B5EF4-FFF2-40B4-BE49-F238E27FC236}">
                <a16:creationId xmlns:a16="http://schemas.microsoft.com/office/drawing/2014/main" id="{A1039AD6-9BE3-FE17-C097-270DE8D61D6D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39" name="Rectangle 38">
            <a:hlinkClick r:id="rId10" action="ppaction://hlinksldjump"/>
            <a:extLst>
              <a:ext uri="{FF2B5EF4-FFF2-40B4-BE49-F238E27FC236}">
                <a16:creationId xmlns:a16="http://schemas.microsoft.com/office/drawing/2014/main" id="{4750E465-AD94-FEFA-5369-68254F427D96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40" name="Rectangle 39">
            <a:hlinkClick r:id="rId11" action="ppaction://hlinksldjump"/>
            <a:extLst>
              <a:ext uri="{FF2B5EF4-FFF2-40B4-BE49-F238E27FC236}">
                <a16:creationId xmlns:a16="http://schemas.microsoft.com/office/drawing/2014/main" id="{0C59AA72-C529-3DAB-EBE3-00AC11C524A5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object 2">
            <a:extLst>
              <a:ext uri="{FF2B5EF4-FFF2-40B4-BE49-F238E27FC236}">
                <a16:creationId xmlns:a16="http://schemas.microsoft.com/office/drawing/2014/main" id="{1972BE12-8C93-BFED-5011-34B9ABF6B543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15736" name="object 3">
              <a:extLst>
                <a:ext uri="{FF2B5EF4-FFF2-40B4-BE49-F238E27FC236}">
                  <a16:creationId xmlns:a16="http://schemas.microsoft.com/office/drawing/2014/main" id="{6FBB50FF-C76D-666B-65A5-A1C43086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737" name="object 4">
              <a:extLst>
                <a:ext uri="{FF2B5EF4-FFF2-40B4-BE49-F238E27FC236}">
                  <a16:creationId xmlns:a16="http://schemas.microsoft.com/office/drawing/2014/main" id="{A2894F2D-CD49-761F-A0CC-B79960D5A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00D485B8-3B47-50D6-16EE-877D8F99D79B}"/>
              </a:ext>
            </a:extLst>
          </p:cNvPr>
          <p:cNvSpPr txBox="1"/>
          <p:nvPr/>
        </p:nvSpPr>
        <p:spPr>
          <a:xfrm>
            <a:off x="2220912" y="2120900"/>
            <a:ext cx="4406646" cy="3706784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ts val="100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me rends sur le site France Visas : </a:t>
            </a:r>
            <a:r>
              <a:rPr lang="fr-FR" sz="1400" dirty="0">
                <a:hlinkClick r:id="rId2"/>
              </a:rPr>
              <a:t>Accueil - France-Visas</a:t>
            </a: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 afin de déposer ma demande de visa long séjour pour études.</a:t>
            </a:r>
          </a:p>
          <a:p>
            <a:pPr marL="12700" indent="0" fontAlgn="base">
              <a:lnSpc>
                <a:spcPts val="1425"/>
              </a:lnSpc>
              <a:spcBef>
                <a:spcPts val="100"/>
              </a:spcBef>
              <a:spcAft>
                <a:spcPct val="0"/>
              </a:spcAft>
            </a:pP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425"/>
              </a:lnSpc>
              <a:spcBef>
                <a:spcPts val="488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m’assure sur le site France Visas des justificatifs nécessaires à la constitution de  mon dossier.</a:t>
            </a:r>
          </a:p>
          <a:p>
            <a:pPr marL="12700" indent="0" fontAlgn="base">
              <a:lnSpc>
                <a:spcPts val="1425"/>
              </a:lnSpc>
              <a:spcBef>
                <a:spcPts val="488"/>
              </a:spcBef>
              <a:spcAft>
                <a:spcPct val="0"/>
              </a:spcAft>
            </a:pP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425"/>
              </a:lnSpc>
              <a:spcBef>
                <a:spcPts val="488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J’ai besoin de mon attestation d’acceptation et de connaître mon numéro d’identifiant Études en France </a:t>
            </a:r>
            <a:r>
              <a:rPr lang="fr-FR" altLang="fr-FR" sz="14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 </a:t>
            </a: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afin de </a:t>
            </a:r>
            <a:r>
              <a:rPr lang="fr-FR" alt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réserver mon rendez-vous visa auprès de VFS</a:t>
            </a:r>
          </a:p>
          <a:p>
            <a:pPr marL="12700" indent="0" fontAlgn="base">
              <a:lnSpc>
                <a:spcPts val="1425"/>
              </a:lnSpc>
              <a:spcBef>
                <a:spcPts val="488"/>
              </a:spcBef>
              <a:spcAft>
                <a:spcPct val="0"/>
              </a:spcAft>
            </a:pPr>
            <a:endParaRPr lang="fr-FR" alt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425"/>
              </a:lnSpc>
              <a:spcBef>
                <a:spcPts val="50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peux me faire accompagner par mon Espace Campus  France dans mes démarches sur Etudes en France.</a:t>
            </a:r>
          </a:p>
          <a:p>
            <a:pPr fontAlgn="base">
              <a:lnSpc>
                <a:spcPts val="1425"/>
              </a:lnSpc>
              <a:spcBef>
                <a:spcPts val="500"/>
              </a:spcBef>
              <a:spcAft>
                <a:spcPct val="0"/>
              </a:spcAft>
              <a:buFontTx/>
              <a:buChar char="•"/>
            </a:pP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425"/>
              </a:lnSpc>
              <a:spcBef>
                <a:spcPts val="50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La réponse officielle à ma demande de visa me sera toujours communiquée par le service consulaire.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D23E466-8E93-6C2E-68EC-B362AF7CEE15}"/>
              </a:ext>
            </a:extLst>
          </p:cNvPr>
          <p:cNvSpPr txBox="1"/>
          <p:nvPr/>
        </p:nvSpPr>
        <p:spPr>
          <a:xfrm>
            <a:off x="2224089" y="1042988"/>
            <a:ext cx="7164387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Je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 contacte</a:t>
            </a:r>
            <a:r>
              <a:rPr sz="36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le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service</a:t>
            </a:r>
            <a:r>
              <a:rPr sz="36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consulaire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fais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demande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visa</a:t>
            </a:r>
            <a:r>
              <a:rPr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auprès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du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service</a:t>
            </a:r>
            <a:r>
              <a:rPr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consulaire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5717" name="object 7">
            <a:extLst>
              <a:ext uri="{FF2B5EF4-FFF2-40B4-BE49-F238E27FC236}">
                <a16:creationId xmlns:a16="http://schemas.microsoft.com/office/drawing/2014/main" id="{2185C243-1A0A-4A41-1C6D-A87C377B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DD48075D-58B4-D23B-3091-E19D76AC2B63}"/>
              </a:ext>
            </a:extLst>
          </p:cNvPr>
          <p:cNvSpPr txBox="1"/>
          <p:nvPr/>
        </p:nvSpPr>
        <p:spPr>
          <a:xfrm>
            <a:off x="1358096" y="2047926"/>
            <a:ext cx="179536" cy="120586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Demande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visa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15719" name="object 9">
            <a:extLst>
              <a:ext uri="{FF2B5EF4-FFF2-40B4-BE49-F238E27FC236}">
                <a16:creationId xmlns:a16="http://schemas.microsoft.com/office/drawing/2014/main" id="{3B13E0F9-4897-1C0D-F9A2-B7206C1CA335}"/>
              </a:ext>
            </a:extLst>
          </p:cNvPr>
          <p:cNvGrpSpPr>
            <a:grpSpLocks/>
          </p:cNvGrpSpPr>
          <p:nvPr/>
        </p:nvGrpSpPr>
        <p:grpSpPr bwMode="auto">
          <a:xfrm>
            <a:off x="7419976" y="4954588"/>
            <a:ext cx="3635375" cy="1047750"/>
            <a:chOff x="6277102" y="4954270"/>
            <a:chExt cx="3635375" cy="1047750"/>
          </a:xfrm>
        </p:grpSpPr>
        <p:sp>
          <p:nvSpPr>
            <p:cNvPr id="115734" name="object 10">
              <a:extLst>
                <a:ext uri="{FF2B5EF4-FFF2-40B4-BE49-F238E27FC236}">
                  <a16:creationId xmlns:a16="http://schemas.microsoft.com/office/drawing/2014/main" id="{E38FABC8-4016-464B-70D3-A6B1077D6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452" y="4960620"/>
              <a:ext cx="3622675" cy="1035050"/>
            </a:xfrm>
            <a:custGeom>
              <a:avLst/>
              <a:gdLst>
                <a:gd name="T0" fmla="*/ 3622548 w 3622675"/>
                <a:gd name="T1" fmla="*/ 0 h 1035050"/>
                <a:gd name="T2" fmla="*/ 0 w 3622675"/>
                <a:gd name="T3" fmla="*/ 0 h 1035050"/>
                <a:gd name="T4" fmla="*/ 0 w 3622675"/>
                <a:gd name="T5" fmla="*/ 1034795 h 1035050"/>
                <a:gd name="T6" fmla="*/ 3622548 w 3622675"/>
                <a:gd name="T7" fmla="*/ 1034795 h 1035050"/>
                <a:gd name="T8" fmla="*/ 3622548 w 3622675"/>
                <a:gd name="T9" fmla="*/ 0 h 1035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2675" h="1035050">
                  <a:moveTo>
                    <a:pt x="3622548" y="0"/>
                  </a:moveTo>
                  <a:lnTo>
                    <a:pt x="0" y="0"/>
                  </a:lnTo>
                  <a:lnTo>
                    <a:pt x="0" y="1034795"/>
                  </a:lnTo>
                  <a:lnTo>
                    <a:pt x="3622548" y="1034795"/>
                  </a:lnTo>
                  <a:lnTo>
                    <a:pt x="362254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735" name="object 11">
              <a:extLst>
                <a:ext uri="{FF2B5EF4-FFF2-40B4-BE49-F238E27FC236}">
                  <a16:creationId xmlns:a16="http://schemas.microsoft.com/office/drawing/2014/main" id="{7BCCBCBD-F31C-5EB5-F68B-AC39BAFB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452" y="4960620"/>
              <a:ext cx="3622675" cy="1035050"/>
            </a:xfrm>
            <a:custGeom>
              <a:avLst/>
              <a:gdLst>
                <a:gd name="T0" fmla="*/ 0 w 3622675"/>
                <a:gd name="T1" fmla="*/ 1034795 h 1035050"/>
                <a:gd name="T2" fmla="*/ 3622548 w 3622675"/>
                <a:gd name="T3" fmla="*/ 1034795 h 1035050"/>
                <a:gd name="T4" fmla="*/ 3622548 w 3622675"/>
                <a:gd name="T5" fmla="*/ 0 h 1035050"/>
                <a:gd name="T6" fmla="*/ 0 w 3622675"/>
                <a:gd name="T7" fmla="*/ 0 h 1035050"/>
                <a:gd name="T8" fmla="*/ 0 w 3622675"/>
                <a:gd name="T9" fmla="*/ 1034795 h 1035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2675" h="1035050">
                  <a:moveTo>
                    <a:pt x="0" y="1034795"/>
                  </a:moveTo>
                  <a:lnTo>
                    <a:pt x="3622548" y="1034795"/>
                  </a:lnTo>
                  <a:lnTo>
                    <a:pt x="3622548" y="0"/>
                  </a:lnTo>
                  <a:lnTo>
                    <a:pt x="0" y="0"/>
                  </a:lnTo>
                  <a:lnTo>
                    <a:pt x="0" y="1034795"/>
                  </a:lnTo>
                  <a:close/>
                </a:path>
              </a:pathLst>
            </a:custGeom>
            <a:noFill/>
            <a:ln w="12192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931F1502-08B0-4537-5CCD-19296C858A6F}"/>
              </a:ext>
            </a:extLst>
          </p:cNvPr>
          <p:cNvSpPr txBox="1"/>
          <p:nvPr/>
        </p:nvSpPr>
        <p:spPr>
          <a:xfrm>
            <a:off x="8228014" y="5140325"/>
            <a:ext cx="2363787" cy="66675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Les demandes de visa et leur  suivi ne se font pas par la  plateforme Études en France.</a:t>
            </a: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pic>
        <p:nvPicPr>
          <p:cNvPr id="115721" name="object 13">
            <a:extLst>
              <a:ext uri="{FF2B5EF4-FFF2-40B4-BE49-F238E27FC236}">
                <a16:creationId xmlns:a16="http://schemas.microsoft.com/office/drawing/2014/main" id="{7B9F4360-D70E-AAD2-DAA3-EAC24FD84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530701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2" name="object 14">
            <a:extLst>
              <a:ext uri="{FF2B5EF4-FFF2-40B4-BE49-F238E27FC236}">
                <a16:creationId xmlns:a16="http://schemas.microsoft.com/office/drawing/2014/main" id="{5A309CC8-974F-FF00-688B-2FFD0727C882}"/>
              </a:ext>
            </a:extLst>
          </p:cNvPr>
          <p:cNvGrpSpPr>
            <a:grpSpLocks/>
          </p:cNvGrpSpPr>
          <p:nvPr/>
        </p:nvGrpSpPr>
        <p:grpSpPr bwMode="auto">
          <a:xfrm>
            <a:off x="6913564" y="2176464"/>
            <a:ext cx="2643187" cy="1468437"/>
            <a:chOff x="5770187" y="2176272"/>
            <a:chExt cx="2642870" cy="1469390"/>
          </a:xfrm>
        </p:grpSpPr>
        <p:pic>
          <p:nvPicPr>
            <p:cNvPr id="115731" name="object 15">
              <a:extLst>
                <a:ext uri="{FF2B5EF4-FFF2-40B4-BE49-F238E27FC236}">
                  <a16:creationId xmlns:a16="http://schemas.microsoft.com/office/drawing/2014/main" id="{0123C1D1-5C48-1876-9857-3B73AFD34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187" y="2283333"/>
              <a:ext cx="251429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32" name="object 16">
              <a:extLst>
                <a:ext uri="{FF2B5EF4-FFF2-40B4-BE49-F238E27FC236}">
                  <a16:creationId xmlns:a16="http://schemas.microsoft.com/office/drawing/2014/main" id="{51379871-F977-63EA-DBB0-14CD64F7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76" y="2176272"/>
              <a:ext cx="1809114" cy="306705"/>
            </a:xfrm>
            <a:custGeom>
              <a:avLst/>
              <a:gdLst>
                <a:gd name="T0" fmla="*/ 1808987 w 1809115"/>
                <a:gd name="T1" fmla="*/ 0 h 306705"/>
                <a:gd name="T2" fmla="*/ 0 w 1809115"/>
                <a:gd name="T3" fmla="*/ 0 h 306705"/>
                <a:gd name="T4" fmla="*/ 0 w 1809115"/>
                <a:gd name="T5" fmla="*/ 306324 h 306705"/>
                <a:gd name="T6" fmla="*/ 1808987 w 1809115"/>
                <a:gd name="T7" fmla="*/ 306324 h 306705"/>
                <a:gd name="T8" fmla="*/ 1808987 w 1809115"/>
                <a:gd name="T9" fmla="*/ 0 h 306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9115" h="306705">
                  <a:moveTo>
                    <a:pt x="1808987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1808987" y="306324"/>
                  </a:lnTo>
                  <a:lnTo>
                    <a:pt x="180898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733" name="object 17">
              <a:extLst>
                <a:ext uri="{FF2B5EF4-FFF2-40B4-BE49-F238E27FC236}">
                  <a16:creationId xmlns:a16="http://schemas.microsoft.com/office/drawing/2014/main" id="{1BA00B76-307C-108F-F1EB-A947DBDC9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082" y="2658618"/>
              <a:ext cx="1266825" cy="309880"/>
            </a:xfrm>
            <a:custGeom>
              <a:avLst/>
              <a:gdLst>
                <a:gd name="T0" fmla="*/ 0 w 1266825"/>
                <a:gd name="T1" fmla="*/ 309372 h 309880"/>
                <a:gd name="T2" fmla="*/ 1266444 w 1266825"/>
                <a:gd name="T3" fmla="*/ 309372 h 309880"/>
                <a:gd name="T4" fmla="*/ 1266444 w 1266825"/>
                <a:gd name="T5" fmla="*/ 0 h 309880"/>
                <a:gd name="T6" fmla="*/ 0 w 1266825"/>
                <a:gd name="T7" fmla="*/ 0 h 309880"/>
                <a:gd name="T8" fmla="*/ 0 w 1266825"/>
                <a:gd name="T9" fmla="*/ 309372 h 309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825" h="309880">
                  <a:moveTo>
                    <a:pt x="0" y="309372"/>
                  </a:moveTo>
                  <a:lnTo>
                    <a:pt x="1266444" y="309372"/>
                  </a:lnTo>
                  <a:lnTo>
                    <a:pt x="1266444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5723" name="object 18">
            <a:extLst>
              <a:ext uri="{FF2B5EF4-FFF2-40B4-BE49-F238E27FC236}">
                <a16:creationId xmlns:a16="http://schemas.microsoft.com/office/drawing/2014/main" id="{B54633DC-4B40-81F6-BACF-36545D08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63" y="2622550"/>
            <a:ext cx="169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5724" name="object 25">
            <a:extLst>
              <a:ext uri="{FF2B5EF4-FFF2-40B4-BE49-F238E27FC236}">
                <a16:creationId xmlns:a16="http://schemas.microsoft.com/office/drawing/2014/main" id="{BE7202AE-ABCC-3268-5F36-095C9FDE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9E85EF26-5740-4BED-B86A-3F207DA2DE64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5423D93C-1139-FD80-1810-DCA727BAD2CD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50F6A79E-DD22-BAEB-544A-1AF0C205C6C4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8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81670EC1-FDF0-D597-4790-E190EE2AA258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9" name="Rectangle 28">
            <a:hlinkClick r:id="rId7" action="ppaction://hlinksldjump"/>
            <a:extLst>
              <a:ext uri="{FF2B5EF4-FFF2-40B4-BE49-F238E27FC236}">
                <a16:creationId xmlns:a16="http://schemas.microsoft.com/office/drawing/2014/main" id="{6F005E27-072D-E74F-9EEF-EAA597BC6AF8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30" name="Rectangle 29">
            <a:hlinkClick r:id="rId8" action="ppaction://hlinksldjump"/>
            <a:extLst>
              <a:ext uri="{FF2B5EF4-FFF2-40B4-BE49-F238E27FC236}">
                <a16:creationId xmlns:a16="http://schemas.microsoft.com/office/drawing/2014/main" id="{9FFF2EC3-7DEC-7DFC-153C-67010BDCABE4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31" name="Rectangle 30">
            <a:hlinkClick r:id="rId9" action="ppaction://hlinksldjump"/>
            <a:extLst>
              <a:ext uri="{FF2B5EF4-FFF2-40B4-BE49-F238E27FC236}">
                <a16:creationId xmlns:a16="http://schemas.microsoft.com/office/drawing/2014/main" id="{1B737A09-E244-25CE-1984-B6413C0413C1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BCFF1A95-5351-046B-5C18-3617F02C1187}"/>
              </a:ext>
            </a:extLst>
          </p:cNvPr>
          <p:cNvSpPr txBox="1"/>
          <p:nvPr/>
        </p:nvSpPr>
        <p:spPr>
          <a:xfrm>
            <a:off x="690852" y="562698"/>
            <a:ext cx="8970384" cy="103618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fr-FR" sz="3600" b="1" dirty="0">
                <a:solidFill>
                  <a:srgbClr val="000091"/>
                </a:solidFill>
                <a:latin typeface="Arial"/>
                <a:cs typeface="Arial"/>
              </a:rPr>
              <a:t>Contactez Campus France Canada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lang="fr-FR" b="1" spc="-5" dirty="0">
                <a:solidFill>
                  <a:prstClr val="black"/>
                </a:solidFill>
                <a:latin typeface="Arial"/>
                <a:cs typeface="Arial"/>
              </a:rPr>
              <a:t>Coordonnées des Espaces Campus France Canada 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AA43F-D4D1-CD2F-1B02-F33231D2C3F5}"/>
              </a:ext>
            </a:extLst>
          </p:cNvPr>
          <p:cNvSpPr txBox="1"/>
          <p:nvPr/>
        </p:nvSpPr>
        <p:spPr>
          <a:xfrm>
            <a:off x="609599" y="1954060"/>
            <a:ext cx="94118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500"/>
              </a:spcAft>
              <a:buNone/>
            </a:pPr>
            <a:endParaRPr lang="fr-FR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 fontAlgn="base">
              <a:spcAft>
                <a:spcPts val="1500"/>
              </a:spcAft>
              <a:buNone/>
            </a:pP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- Québec : </a:t>
            </a:r>
            <a:r>
              <a:rPr lang="fr-FR" b="0" i="0" u="none" strike="noStrike" dirty="0">
                <a:solidFill>
                  <a:srgbClr val="004C99"/>
                </a:solidFill>
                <a:effectLst/>
                <a:latin typeface="inherit"/>
                <a:hlinkClick r:id="rId2"/>
              </a:rPr>
              <a:t>montreal@campusfrance.org</a:t>
            </a: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 / +1-514-878-6205</a:t>
            </a:r>
          </a:p>
          <a:p>
            <a:pPr algn="l" fontAlgn="base">
              <a:spcAft>
                <a:spcPts val="1500"/>
              </a:spcAft>
              <a:buNone/>
            </a:pP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- Ontario (sauf région d’Ottawa) et Manitoba : </a:t>
            </a:r>
            <a:r>
              <a:rPr lang="fr-FR" b="0" i="0" u="none" strike="noStrike" dirty="0">
                <a:solidFill>
                  <a:srgbClr val="004C99"/>
                </a:solidFill>
                <a:effectLst/>
                <a:latin typeface="inherit"/>
                <a:hlinkClick r:id="rId3"/>
              </a:rPr>
              <a:t>toronto@campusfrance.org</a:t>
            </a: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 / +1-416-847-1902</a:t>
            </a:r>
          </a:p>
          <a:p>
            <a:pPr algn="l" fontAlgn="base">
              <a:spcAft>
                <a:spcPts val="1500"/>
              </a:spcAft>
              <a:buNone/>
            </a:pP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- Ville d'Ottawa, Nouvelle-Ecosse, Nouveau-Brunswick, Terre-Neuve-et-Labrador, Ile-du-Prince-Edouard : </a:t>
            </a:r>
            <a:r>
              <a:rPr lang="fr-FR" b="0" i="0" u="none" strike="noStrike" dirty="0">
                <a:solidFill>
                  <a:srgbClr val="004C99"/>
                </a:solidFill>
                <a:effectLst/>
                <a:latin typeface="inherit"/>
                <a:hlinkClick r:id="rId4"/>
              </a:rPr>
              <a:t>ottawa@campusfrance.org</a:t>
            </a: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 / +1-613-562-3778</a:t>
            </a:r>
          </a:p>
          <a:p>
            <a:pPr algn="l" fontAlgn="base">
              <a:spcAft>
                <a:spcPts val="1500"/>
              </a:spcAft>
            </a:pP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- Colombie-Britannique, Alberta, Saskatchewan, Yukon, Territoires du Nord-Ouest : </a:t>
            </a:r>
            <a:r>
              <a:rPr lang="fr-FR" b="0" i="0" u="none" strike="noStrike" dirty="0">
                <a:solidFill>
                  <a:srgbClr val="004C99"/>
                </a:solidFill>
                <a:effectLst/>
                <a:latin typeface="inherit"/>
                <a:hlinkClick r:id="rId5"/>
              </a:rPr>
              <a:t>campusfrance.vancouver-cslt@diplomatie.gouv.fr</a:t>
            </a: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 / +1-604-637-5298</a:t>
            </a:r>
          </a:p>
        </p:txBody>
      </p:sp>
      <p:sp>
        <p:nvSpPr>
          <p:cNvPr id="6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87620D17-EB27-0F00-4E5B-F7853A120771}"/>
              </a:ext>
            </a:extLst>
          </p:cNvPr>
          <p:cNvSpPr/>
          <p:nvPr/>
        </p:nvSpPr>
        <p:spPr>
          <a:xfrm>
            <a:off x="10828627" y="21301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D7D43-B3E9-0B98-4AC8-19DE72DA4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121" y="4644208"/>
            <a:ext cx="1595656" cy="18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object 2">
            <a:extLst>
              <a:ext uri="{FF2B5EF4-FFF2-40B4-BE49-F238E27FC236}">
                <a16:creationId xmlns:a16="http://schemas.microsoft.com/office/drawing/2014/main" id="{65AE3D30-25A1-A52E-B01F-6B07FCA87987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00375" name="object 3">
              <a:extLst>
                <a:ext uri="{FF2B5EF4-FFF2-40B4-BE49-F238E27FC236}">
                  <a16:creationId xmlns:a16="http://schemas.microsoft.com/office/drawing/2014/main" id="{0C880EA4-84F7-B07C-F835-438019B7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376" name="object 4">
              <a:extLst>
                <a:ext uri="{FF2B5EF4-FFF2-40B4-BE49-F238E27FC236}">
                  <a16:creationId xmlns:a16="http://schemas.microsoft.com/office/drawing/2014/main" id="{9327C10D-E9F5-FE62-7C53-3B543FB4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D94C57EA-C7DF-369B-616B-290048C40D7A}"/>
              </a:ext>
            </a:extLst>
          </p:cNvPr>
          <p:cNvSpPr txBox="1"/>
          <p:nvPr/>
        </p:nvSpPr>
        <p:spPr>
          <a:xfrm>
            <a:off x="2220913" y="2157413"/>
            <a:ext cx="2716212" cy="1626214"/>
          </a:xfrm>
          <a:prstGeom prst="rect">
            <a:avLst/>
          </a:prstGeom>
        </p:spPr>
        <p:txBody>
          <a:bodyPr lIns="0" tIns="3619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288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Si j’ai besoin d’un visa long  séjour pour études je dois réaliser la démarche sur la plateforme Etudes en France.</a:t>
            </a:r>
          </a:p>
          <a:p>
            <a:pPr fontAlgn="base">
              <a:lnSpc>
                <a:spcPct val="90000"/>
              </a:lnSpc>
              <a:spcBef>
                <a:spcPts val="288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Après inscription, je clique sur "Je  suis accepté". </a:t>
            </a:r>
            <a:r>
              <a:rPr lang="fr-FR" altLang="fr-FR" sz="16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endParaRPr lang="fr-FR" altLang="fr-FR" sz="16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58D2404-9E79-9112-64C8-95AA0CB5C45F}"/>
              </a:ext>
            </a:extLst>
          </p:cNvPr>
          <p:cNvSpPr txBox="1"/>
          <p:nvPr/>
        </p:nvSpPr>
        <p:spPr>
          <a:xfrm>
            <a:off x="2224089" y="1042988"/>
            <a:ext cx="4598987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Mes</a:t>
            </a:r>
            <a:r>
              <a:rPr sz="36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Projets</a:t>
            </a:r>
            <a:r>
              <a:rPr sz="36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d’études</a:t>
            </a:r>
            <a:endParaRPr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J’accède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à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mon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espace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"Je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suis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accepté"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0357" name="object 7">
            <a:extLst>
              <a:ext uri="{FF2B5EF4-FFF2-40B4-BE49-F238E27FC236}">
                <a16:creationId xmlns:a16="http://schemas.microsoft.com/office/drawing/2014/main" id="{63EDB16A-233C-CE8D-B9E0-689BD1514819}"/>
              </a:ext>
            </a:extLst>
          </p:cNvPr>
          <p:cNvGrpSpPr>
            <a:grpSpLocks/>
          </p:cNvGrpSpPr>
          <p:nvPr/>
        </p:nvGrpSpPr>
        <p:grpSpPr bwMode="auto">
          <a:xfrm>
            <a:off x="7419976" y="4338639"/>
            <a:ext cx="3635375" cy="1444625"/>
            <a:chOff x="6277102" y="4338573"/>
            <a:chExt cx="3635375" cy="1445260"/>
          </a:xfrm>
        </p:grpSpPr>
        <p:sp>
          <p:nvSpPr>
            <p:cNvPr id="100373" name="object 8">
              <a:extLst>
                <a:ext uri="{FF2B5EF4-FFF2-40B4-BE49-F238E27FC236}">
                  <a16:creationId xmlns:a16="http://schemas.microsoft.com/office/drawing/2014/main" id="{0144FD88-D2FC-0DB4-9AF3-311893FEF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452" y="4344923"/>
              <a:ext cx="3622675" cy="1432560"/>
            </a:xfrm>
            <a:custGeom>
              <a:avLst/>
              <a:gdLst>
                <a:gd name="T0" fmla="*/ 3622548 w 3622675"/>
                <a:gd name="T1" fmla="*/ 0 h 1432560"/>
                <a:gd name="T2" fmla="*/ 0 w 3622675"/>
                <a:gd name="T3" fmla="*/ 0 h 1432560"/>
                <a:gd name="T4" fmla="*/ 0 w 3622675"/>
                <a:gd name="T5" fmla="*/ 1432560 h 1432560"/>
                <a:gd name="T6" fmla="*/ 3622548 w 3622675"/>
                <a:gd name="T7" fmla="*/ 1432560 h 1432560"/>
                <a:gd name="T8" fmla="*/ 3622548 w 3622675"/>
                <a:gd name="T9" fmla="*/ 0 h 143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2675" h="1432560">
                  <a:moveTo>
                    <a:pt x="36225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3622548" y="1432560"/>
                  </a:lnTo>
                  <a:lnTo>
                    <a:pt x="362254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374" name="object 9">
              <a:extLst>
                <a:ext uri="{FF2B5EF4-FFF2-40B4-BE49-F238E27FC236}">
                  <a16:creationId xmlns:a16="http://schemas.microsoft.com/office/drawing/2014/main" id="{7DF28FFB-8BA9-7A5B-CF89-64A97F381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452" y="4344923"/>
              <a:ext cx="3622675" cy="1432560"/>
            </a:xfrm>
            <a:custGeom>
              <a:avLst/>
              <a:gdLst>
                <a:gd name="T0" fmla="*/ 0 w 3622675"/>
                <a:gd name="T1" fmla="*/ 1432560 h 1432560"/>
                <a:gd name="T2" fmla="*/ 3622548 w 3622675"/>
                <a:gd name="T3" fmla="*/ 1432560 h 1432560"/>
                <a:gd name="T4" fmla="*/ 3622548 w 3622675"/>
                <a:gd name="T5" fmla="*/ 0 h 1432560"/>
                <a:gd name="T6" fmla="*/ 0 w 3622675"/>
                <a:gd name="T7" fmla="*/ 0 h 1432560"/>
                <a:gd name="T8" fmla="*/ 0 w 3622675"/>
                <a:gd name="T9" fmla="*/ 1432560 h 143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2675" h="1432560">
                  <a:moveTo>
                    <a:pt x="0" y="1432560"/>
                  </a:moveTo>
                  <a:lnTo>
                    <a:pt x="3622548" y="1432560"/>
                  </a:lnTo>
                  <a:lnTo>
                    <a:pt x="36225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noFill/>
            <a:ln w="12192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51F8B1F-79AF-1159-432F-F8C6A323D208}"/>
              </a:ext>
            </a:extLst>
          </p:cNvPr>
          <p:cNvSpPr txBox="1"/>
          <p:nvPr/>
        </p:nvSpPr>
        <p:spPr>
          <a:xfrm>
            <a:off x="8228014" y="4510089"/>
            <a:ext cx="2706687" cy="1093787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Si vous êtes exempté de la  procédure, vous devez prendre  rendez-vous directement auprès  de votre consulat de rattachement  pour votre demande de visa.</a:t>
            </a: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pic>
        <p:nvPicPr>
          <p:cNvPr id="100359" name="object 11">
            <a:extLst>
              <a:ext uri="{FF2B5EF4-FFF2-40B4-BE49-F238E27FC236}">
                <a16:creationId xmlns:a16="http://schemas.microsoft.com/office/drawing/2014/main" id="{6C791C14-14BB-BC89-BFA0-912AE077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8895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60" name="object 12">
            <a:extLst>
              <a:ext uri="{FF2B5EF4-FFF2-40B4-BE49-F238E27FC236}">
                <a16:creationId xmlns:a16="http://schemas.microsoft.com/office/drawing/2014/main" id="{FC3D7DC7-4251-5E16-F22D-606FCC133781}"/>
              </a:ext>
            </a:extLst>
          </p:cNvPr>
          <p:cNvGrpSpPr>
            <a:grpSpLocks/>
          </p:cNvGrpSpPr>
          <p:nvPr/>
        </p:nvGrpSpPr>
        <p:grpSpPr bwMode="auto">
          <a:xfrm>
            <a:off x="5530850" y="2241550"/>
            <a:ext cx="5075238" cy="1150938"/>
            <a:chOff x="4387596" y="2241007"/>
            <a:chExt cx="5074920" cy="1151255"/>
          </a:xfrm>
        </p:grpSpPr>
        <p:pic>
          <p:nvPicPr>
            <p:cNvPr id="100371" name="object 13">
              <a:extLst>
                <a:ext uri="{FF2B5EF4-FFF2-40B4-BE49-F238E27FC236}">
                  <a16:creationId xmlns:a16="http://schemas.microsoft.com/office/drawing/2014/main" id="{35AAC216-7F4A-95A7-2D91-48E504FCE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596" y="2241007"/>
              <a:ext cx="5074920" cy="115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72" name="object 14">
              <a:extLst>
                <a:ext uri="{FF2B5EF4-FFF2-40B4-BE49-F238E27FC236}">
                  <a16:creationId xmlns:a16="http://schemas.microsoft.com/office/drawing/2014/main" id="{824C20EA-EFB5-F253-5263-688AE7497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906" y="3057906"/>
              <a:ext cx="635635" cy="292735"/>
            </a:xfrm>
            <a:custGeom>
              <a:avLst/>
              <a:gdLst>
                <a:gd name="T0" fmla="*/ 0 w 635634"/>
                <a:gd name="T1" fmla="*/ 292608 h 292735"/>
                <a:gd name="T2" fmla="*/ 635507 w 635634"/>
                <a:gd name="T3" fmla="*/ 292608 h 292735"/>
                <a:gd name="T4" fmla="*/ 635507 w 635634"/>
                <a:gd name="T5" fmla="*/ 0 h 292735"/>
                <a:gd name="T6" fmla="*/ 0 w 635634"/>
                <a:gd name="T7" fmla="*/ 0 h 292735"/>
                <a:gd name="T8" fmla="*/ 0 w 635634"/>
                <a:gd name="T9" fmla="*/ 292608 h 292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634" h="292735">
                  <a:moveTo>
                    <a:pt x="0" y="292608"/>
                  </a:moveTo>
                  <a:lnTo>
                    <a:pt x="635507" y="292608"/>
                  </a:lnTo>
                  <a:lnTo>
                    <a:pt x="635507" y="0"/>
                  </a:lnTo>
                  <a:lnTo>
                    <a:pt x="0" y="0"/>
                  </a:lnTo>
                  <a:lnTo>
                    <a:pt x="0" y="292608"/>
                  </a:lnTo>
                  <a:close/>
                </a:path>
              </a:pathLst>
            </a:custGeom>
            <a:noFill/>
            <a:ln w="2590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0361" name="object 15">
            <a:extLst>
              <a:ext uri="{FF2B5EF4-FFF2-40B4-BE49-F238E27FC236}">
                <a16:creationId xmlns:a16="http://schemas.microsoft.com/office/drawing/2014/main" id="{44AC23A5-1E81-9353-6BA7-905BCC38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1" y="2641600"/>
            <a:ext cx="1698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0362" name="object 22">
            <a:extLst>
              <a:ext uri="{FF2B5EF4-FFF2-40B4-BE49-F238E27FC236}">
                <a16:creationId xmlns:a16="http://schemas.microsoft.com/office/drawing/2014/main" id="{AEACEA13-D4F2-713C-F8F4-F4F0B046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23">
            <a:extLst>
              <a:ext uri="{FF2B5EF4-FFF2-40B4-BE49-F238E27FC236}">
                <a16:creationId xmlns:a16="http://schemas.microsoft.com/office/drawing/2014/main" id="{1C91A549-4166-831E-18F4-E7DC1590A8A9}"/>
              </a:ext>
            </a:extLst>
          </p:cNvPr>
          <p:cNvSpPr txBox="1"/>
          <p:nvPr/>
        </p:nvSpPr>
        <p:spPr>
          <a:xfrm>
            <a:off x="1358096" y="1877247"/>
            <a:ext cx="179536" cy="11188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Projets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d’études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00364" name="object 24">
            <a:extLst>
              <a:ext uri="{FF2B5EF4-FFF2-40B4-BE49-F238E27FC236}">
                <a16:creationId xmlns:a16="http://schemas.microsoft.com/office/drawing/2014/main" id="{7BE90BE4-4D1D-8CD1-AD6D-5864980A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8F3E6438-3B4C-46A7-8B46-663CB1942D71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244E0A85-7092-FF08-0055-0242B4910A09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B39551EB-C645-FEF3-3B14-515B4E0BAA5B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7" name="Rectangle 26">
            <a:hlinkClick r:id="" action="ppaction://noaction"/>
            <a:extLst>
              <a:ext uri="{FF2B5EF4-FFF2-40B4-BE49-F238E27FC236}">
                <a16:creationId xmlns:a16="http://schemas.microsoft.com/office/drawing/2014/main" id="{1380324C-CD36-7EE4-9BFE-0DFFA7001B91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8" name="Rectangle 27">
            <a:hlinkClick r:id="rId6" action="ppaction://hlinksldjump"/>
            <a:extLst>
              <a:ext uri="{FF2B5EF4-FFF2-40B4-BE49-F238E27FC236}">
                <a16:creationId xmlns:a16="http://schemas.microsoft.com/office/drawing/2014/main" id="{8BB508B5-A86E-B36B-329A-52B948659270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9" name="Rectangle 28">
            <a:hlinkClick r:id="rId7" action="ppaction://hlinksldjump"/>
            <a:extLst>
              <a:ext uri="{FF2B5EF4-FFF2-40B4-BE49-F238E27FC236}">
                <a16:creationId xmlns:a16="http://schemas.microsoft.com/office/drawing/2014/main" id="{88882FF5-C8F2-021B-4685-5542BEE13F0E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30" name="Rectangle 29">
            <a:hlinkClick r:id="rId8" action="ppaction://hlinksldjump"/>
            <a:extLst>
              <a:ext uri="{FF2B5EF4-FFF2-40B4-BE49-F238E27FC236}">
                <a16:creationId xmlns:a16="http://schemas.microsoft.com/office/drawing/2014/main" id="{1DFA9A15-1E2E-85D6-92C6-D5BD282D22F3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object 2">
            <a:extLst>
              <a:ext uri="{FF2B5EF4-FFF2-40B4-BE49-F238E27FC236}">
                <a16:creationId xmlns:a16="http://schemas.microsoft.com/office/drawing/2014/main" id="{F5E5FD8F-5BAA-6D10-B0C0-90C2F43EEDFF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01397" name="object 3">
              <a:extLst>
                <a:ext uri="{FF2B5EF4-FFF2-40B4-BE49-F238E27FC236}">
                  <a16:creationId xmlns:a16="http://schemas.microsoft.com/office/drawing/2014/main" id="{92131598-5897-7EAD-D1ED-C7A6DA82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398" name="object 4">
              <a:extLst>
                <a:ext uri="{FF2B5EF4-FFF2-40B4-BE49-F238E27FC236}">
                  <a16:creationId xmlns:a16="http://schemas.microsoft.com/office/drawing/2014/main" id="{2267B974-1CE8-6A24-5FAD-D466A598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63170ADB-E8F2-D039-1577-75657F066FC7}"/>
              </a:ext>
            </a:extLst>
          </p:cNvPr>
          <p:cNvSpPr txBox="1"/>
          <p:nvPr/>
        </p:nvSpPr>
        <p:spPr>
          <a:xfrm>
            <a:off x="2224088" y="2190750"/>
            <a:ext cx="7905750" cy="1448473"/>
          </a:xfrm>
          <a:prstGeom prst="rect">
            <a:avLst/>
          </a:prstGeom>
        </p:spPr>
        <p:txBody>
          <a:bodyPr lIns="0" tIns="37465" rIns="0" bIns="0">
            <a:spAutoFit/>
          </a:bodyPr>
          <a:lstStyle>
            <a:lvl1pPr marL="239713" indent="-228600"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6913" indent="-228600"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9713" algn="l"/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513"/>
              </a:lnSpc>
              <a:spcBef>
                <a:spcPts val="300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J’ajoute au minimum un projet principal. Pour les étudiants en échange, il s’agit d’une acceptation pour un échange académique. </a:t>
            </a:r>
          </a:p>
          <a:p>
            <a:pPr fontAlgn="base">
              <a:lnSpc>
                <a:spcPts val="1513"/>
              </a:lnSpc>
              <a:spcBef>
                <a:spcPts val="1013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compléter la demande, il faudra une lettre d’acceptation dans le programme d’échange signée, qui indique les dates de l’échange. Celle-ci est délivrée par l’université en France.</a:t>
            </a:r>
          </a:p>
          <a:p>
            <a:pPr fontAlgn="base">
              <a:lnSpc>
                <a:spcPts val="1513"/>
              </a:lnSpc>
              <a:spcBef>
                <a:spcPts val="1013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ne peux pas ajouter plusieurs acceptations pour une formation diplômante.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4F8FEA4-BB1D-84A8-615E-362B756BF217}"/>
              </a:ext>
            </a:extLst>
          </p:cNvPr>
          <p:cNvSpPr txBox="1"/>
          <p:nvPr/>
        </p:nvSpPr>
        <p:spPr>
          <a:xfrm>
            <a:off x="2224089" y="1042988"/>
            <a:ext cx="4598987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Mes</a:t>
            </a:r>
            <a:r>
              <a:rPr sz="36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Projets</a:t>
            </a:r>
            <a:r>
              <a:rPr sz="36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d’études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J’accède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à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mon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espace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"Je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suis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accepté"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1381" name="object 7">
            <a:extLst>
              <a:ext uri="{FF2B5EF4-FFF2-40B4-BE49-F238E27FC236}">
                <a16:creationId xmlns:a16="http://schemas.microsoft.com/office/drawing/2014/main" id="{CE3DCACA-4988-9FCD-3775-A7FE3844DC60}"/>
              </a:ext>
            </a:extLst>
          </p:cNvPr>
          <p:cNvGrpSpPr>
            <a:grpSpLocks/>
          </p:cNvGrpSpPr>
          <p:nvPr/>
        </p:nvGrpSpPr>
        <p:grpSpPr bwMode="auto">
          <a:xfrm>
            <a:off x="7419976" y="4338639"/>
            <a:ext cx="3635375" cy="1444625"/>
            <a:chOff x="6277102" y="4338573"/>
            <a:chExt cx="3635375" cy="1445260"/>
          </a:xfrm>
        </p:grpSpPr>
        <p:pic>
          <p:nvPicPr>
            <p:cNvPr id="101394" name="object 8">
              <a:extLst>
                <a:ext uri="{FF2B5EF4-FFF2-40B4-BE49-F238E27FC236}">
                  <a16:creationId xmlns:a16="http://schemas.microsoft.com/office/drawing/2014/main" id="{D4396F95-327C-982B-2E59-581046D13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144" y="4888991"/>
              <a:ext cx="3429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95" name="object 9">
              <a:extLst>
                <a:ext uri="{FF2B5EF4-FFF2-40B4-BE49-F238E27FC236}">
                  <a16:creationId xmlns:a16="http://schemas.microsoft.com/office/drawing/2014/main" id="{2EF01737-4F44-4E43-80B8-011666E23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452" y="4344923"/>
              <a:ext cx="3622675" cy="1432560"/>
            </a:xfrm>
            <a:custGeom>
              <a:avLst/>
              <a:gdLst>
                <a:gd name="T0" fmla="*/ 3622548 w 3622675"/>
                <a:gd name="T1" fmla="*/ 0 h 1432560"/>
                <a:gd name="T2" fmla="*/ 0 w 3622675"/>
                <a:gd name="T3" fmla="*/ 0 h 1432560"/>
                <a:gd name="T4" fmla="*/ 0 w 3622675"/>
                <a:gd name="T5" fmla="*/ 1432560 h 1432560"/>
                <a:gd name="T6" fmla="*/ 3622548 w 3622675"/>
                <a:gd name="T7" fmla="*/ 1432560 h 1432560"/>
                <a:gd name="T8" fmla="*/ 3622548 w 3622675"/>
                <a:gd name="T9" fmla="*/ 0 h 143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2675" h="1432560">
                  <a:moveTo>
                    <a:pt x="3622548" y="0"/>
                  </a:moveTo>
                  <a:lnTo>
                    <a:pt x="0" y="0"/>
                  </a:lnTo>
                  <a:lnTo>
                    <a:pt x="0" y="1432560"/>
                  </a:lnTo>
                  <a:lnTo>
                    <a:pt x="3622548" y="1432560"/>
                  </a:lnTo>
                  <a:lnTo>
                    <a:pt x="362254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396" name="object 10">
              <a:extLst>
                <a:ext uri="{FF2B5EF4-FFF2-40B4-BE49-F238E27FC236}">
                  <a16:creationId xmlns:a16="http://schemas.microsoft.com/office/drawing/2014/main" id="{0449FC46-D80E-0FFA-AAE1-192FBEFA9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452" y="4344923"/>
              <a:ext cx="3622675" cy="1432560"/>
            </a:xfrm>
            <a:custGeom>
              <a:avLst/>
              <a:gdLst>
                <a:gd name="T0" fmla="*/ 0 w 3622675"/>
                <a:gd name="T1" fmla="*/ 1432560 h 1432560"/>
                <a:gd name="T2" fmla="*/ 3622548 w 3622675"/>
                <a:gd name="T3" fmla="*/ 1432560 h 1432560"/>
                <a:gd name="T4" fmla="*/ 3622548 w 3622675"/>
                <a:gd name="T5" fmla="*/ 0 h 1432560"/>
                <a:gd name="T6" fmla="*/ 0 w 3622675"/>
                <a:gd name="T7" fmla="*/ 0 h 1432560"/>
                <a:gd name="T8" fmla="*/ 0 w 3622675"/>
                <a:gd name="T9" fmla="*/ 1432560 h 143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2675" h="1432560">
                  <a:moveTo>
                    <a:pt x="0" y="1432560"/>
                  </a:moveTo>
                  <a:lnTo>
                    <a:pt x="3622548" y="1432560"/>
                  </a:lnTo>
                  <a:lnTo>
                    <a:pt x="3622548" y="0"/>
                  </a:lnTo>
                  <a:lnTo>
                    <a:pt x="0" y="0"/>
                  </a:lnTo>
                  <a:lnTo>
                    <a:pt x="0" y="1432560"/>
                  </a:lnTo>
                  <a:close/>
                </a:path>
              </a:pathLst>
            </a:custGeom>
            <a:noFill/>
            <a:ln w="12192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01383" name="object 18">
            <a:extLst>
              <a:ext uri="{FF2B5EF4-FFF2-40B4-BE49-F238E27FC236}">
                <a16:creationId xmlns:a16="http://schemas.microsoft.com/office/drawing/2014/main" id="{A661DE57-77AC-4ABC-45E7-2E3D11A7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D3367EFC-50CC-F346-7483-92CCF409352E}"/>
              </a:ext>
            </a:extLst>
          </p:cNvPr>
          <p:cNvSpPr txBox="1"/>
          <p:nvPr/>
        </p:nvSpPr>
        <p:spPr>
          <a:xfrm>
            <a:off x="1358096" y="1877247"/>
            <a:ext cx="179536" cy="11188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Projets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d’études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325BD02-37BB-3CC7-C0D2-A02CDDC58E41}"/>
              </a:ext>
            </a:extLst>
          </p:cNvPr>
          <p:cNvSpPr txBox="1"/>
          <p:nvPr/>
        </p:nvSpPr>
        <p:spPr>
          <a:xfrm>
            <a:off x="8228014" y="4722814"/>
            <a:ext cx="2744787" cy="668337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 sz="140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Pour déterminer votre projet  principal, n’oubliez pas de cocher  la case </a:t>
            </a:r>
            <a:r>
              <a:rPr lang="fr-FR" altLang="fr-FR" sz="140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</a:t>
            </a:r>
            <a:r>
              <a:rPr lang="fr-FR" altLang="fr-FR" sz="140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Projet d’études principal</a:t>
            </a:r>
            <a:r>
              <a:rPr lang="fr-FR" altLang="fr-FR" sz="140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"</a:t>
            </a:r>
            <a:r>
              <a:rPr lang="fr-FR" altLang="fr-FR" sz="140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.</a:t>
            </a:r>
            <a:endParaRPr lang="fr-FR" altLang="fr-FR" sz="14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pic>
        <p:nvPicPr>
          <p:cNvPr id="101386" name="object 21">
            <a:extLst>
              <a:ext uri="{FF2B5EF4-FFF2-40B4-BE49-F238E27FC236}">
                <a16:creationId xmlns:a16="http://schemas.microsoft.com/office/drawing/2014/main" id="{55D51515-6CD9-17E0-6428-27062410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672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object 22">
            <a:extLst>
              <a:ext uri="{FF2B5EF4-FFF2-40B4-BE49-F238E27FC236}">
                <a16:creationId xmlns:a16="http://schemas.microsoft.com/office/drawing/2014/main" id="{ED46B49D-404F-C541-6629-8F86AAC0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0BE6EF0C-61A0-428C-8941-EDA06BFAE2E4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AB5E0B4D-B5FD-5F67-ACB2-B210FA62CAE0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4" name="Rectangle 23">
            <a:hlinkClick r:id="rId4" action="ppaction://hlinksldjump"/>
            <a:extLst>
              <a:ext uri="{FF2B5EF4-FFF2-40B4-BE49-F238E27FC236}">
                <a16:creationId xmlns:a16="http://schemas.microsoft.com/office/drawing/2014/main" id="{65938062-295C-19BD-79F6-C8EDE148D737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C6E70AAB-42E4-0AA5-2B49-39C67BB0BBA5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7C00A4C7-D288-AF83-E8E9-541744B83365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id="{A18A2494-0C62-E885-3FC8-124442F9E137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28" name="Rectangle 27">
            <a:hlinkClick r:id="rId7" action="ppaction://hlinksldjump"/>
            <a:extLst>
              <a:ext uri="{FF2B5EF4-FFF2-40B4-BE49-F238E27FC236}">
                <a16:creationId xmlns:a16="http://schemas.microsoft.com/office/drawing/2014/main" id="{4A8351B5-35C7-0ECA-43E3-094074E05014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object 2">
            <a:extLst>
              <a:ext uri="{FF2B5EF4-FFF2-40B4-BE49-F238E27FC236}">
                <a16:creationId xmlns:a16="http://schemas.microsoft.com/office/drawing/2014/main" id="{C19C690C-871B-201D-B65D-DED8AA7437DE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07540" name="object 3">
              <a:extLst>
                <a:ext uri="{FF2B5EF4-FFF2-40B4-BE49-F238E27FC236}">
                  <a16:creationId xmlns:a16="http://schemas.microsoft.com/office/drawing/2014/main" id="{695138EA-A1CE-60F2-0C40-8B3E3C9B8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541" name="object 4">
              <a:extLst>
                <a:ext uri="{FF2B5EF4-FFF2-40B4-BE49-F238E27FC236}">
                  <a16:creationId xmlns:a16="http://schemas.microsoft.com/office/drawing/2014/main" id="{5AE9E4B0-5227-D7D1-E2DF-4C070083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AD23316F-541F-BB3C-EA31-53BAADCCF92E}"/>
              </a:ext>
            </a:extLst>
          </p:cNvPr>
          <p:cNvSpPr txBox="1"/>
          <p:nvPr/>
        </p:nvSpPr>
        <p:spPr>
          <a:xfrm>
            <a:off x="2220914" y="2157414"/>
            <a:ext cx="2600325" cy="2498725"/>
          </a:xfrm>
          <a:prstGeom prst="rect">
            <a:avLst/>
          </a:prstGeom>
        </p:spPr>
        <p:txBody>
          <a:bodyPr lIns="0" tIns="3619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288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clique sur le volet "Je  finalise ma procédure" et  renseigne la section "Je  choisis mes projets".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choisis l’option "Une  acceptation pour un  programme d’échange  avec un établissement  français".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(2)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clique sur "Ajouter".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(3)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9FEEACE-3F20-DBCD-8226-273C88F74566}"/>
              </a:ext>
            </a:extLst>
          </p:cNvPr>
          <p:cNvSpPr txBox="1"/>
          <p:nvPr/>
        </p:nvSpPr>
        <p:spPr>
          <a:xfrm>
            <a:off x="2224089" y="1042988"/>
            <a:ext cx="7723187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Programme</a:t>
            </a:r>
            <a:r>
              <a:rPr sz="36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d’échange</a:t>
            </a:r>
            <a:r>
              <a:rPr sz="36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académique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finalise</a:t>
            </a:r>
            <a:r>
              <a:rPr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procédure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7525" name="object 7">
            <a:extLst>
              <a:ext uri="{FF2B5EF4-FFF2-40B4-BE49-F238E27FC236}">
                <a16:creationId xmlns:a16="http://schemas.microsoft.com/office/drawing/2014/main" id="{CDC9426E-FFD1-24C9-2625-A01C23029B66}"/>
              </a:ext>
            </a:extLst>
          </p:cNvPr>
          <p:cNvGrpSpPr>
            <a:grpSpLocks/>
          </p:cNvGrpSpPr>
          <p:nvPr/>
        </p:nvGrpSpPr>
        <p:grpSpPr bwMode="auto">
          <a:xfrm>
            <a:off x="5672139" y="2655888"/>
            <a:ext cx="5100637" cy="2628900"/>
            <a:chOff x="4529328" y="2656400"/>
            <a:chExt cx="5099685" cy="2627630"/>
          </a:xfrm>
        </p:grpSpPr>
        <p:pic>
          <p:nvPicPr>
            <p:cNvPr id="107538" name="object 8">
              <a:extLst>
                <a:ext uri="{FF2B5EF4-FFF2-40B4-BE49-F238E27FC236}">
                  <a16:creationId xmlns:a16="http://schemas.microsoft.com/office/drawing/2014/main" id="{9462511D-EC86-310A-D697-2912E506BF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064" y="2656400"/>
              <a:ext cx="4987568" cy="251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9" name="object 9">
              <a:extLst>
                <a:ext uri="{FF2B5EF4-FFF2-40B4-BE49-F238E27FC236}">
                  <a16:creationId xmlns:a16="http://schemas.microsoft.com/office/drawing/2014/main" id="{3939A89B-221A-8BA3-DC0B-0B6BC60B2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282" y="2885694"/>
              <a:ext cx="2731135" cy="2385060"/>
            </a:xfrm>
            <a:custGeom>
              <a:avLst/>
              <a:gdLst>
                <a:gd name="T0" fmla="*/ 0 w 2731134"/>
                <a:gd name="T1" fmla="*/ 228600 h 2385060"/>
                <a:gd name="T2" fmla="*/ 1402080 w 2731134"/>
                <a:gd name="T3" fmla="*/ 228600 h 2385060"/>
                <a:gd name="T4" fmla="*/ 1402080 w 2731134"/>
                <a:gd name="T5" fmla="*/ 0 h 2385060"/>
                <a:gd name="T6" fmla="*/ 0 w 2731134"/>
                <a:gd name="T7" fmla="*/ 0 h 2385060"/>
                <a:gd name="T8" fmla="*/ 0 w 2731134"/>
                <a:gd name="T9" fmla="*/ 228600 h 2385060"/>
                <a:gd name="T10" fmla="*/ 73151 w 2731134"/>
                <a:gd name="T11" fmla="*/ 1854707 h 2385060"/>
                <a:gd name="T12" fmla="*/ 2731008 w 2731134"/>
                <a:gd name="T13" fmla="*/ 1854707 h 2385060"/>
                <a:gd name="T14" fmla="*/ 2731008 w 2731134"/>
                <a:gd name="T15" fmla="*/ 1667255 h 2385060"/>
                <a:gd name="T16" fmla="*/ 73151 w 2731134"/>
                <a:gd name="T17" fmla="*/ 1667255 h 2385060"/>
                <a:gd name="T18" fmla="*/ 73151 w 2731134"/>
                <a:gd name="T19" fmla="*/ 1854707 h 2385060"/>
                <a:gd name="T20" fmla="*/ 912876 w 2731134"/>
                <a:gd name="T21" fmla="*/ 2385059 h 2385060"/>
                <a:gd name="T22" fmla="*/ 1702308 w 2731134"/>
                <a:gd name="T23" fmla="*/ 2385059 h 2385060"/>
                <a:gd name="T24" fmla="*/ 1702308 w 2731134"/>
                <a:gd name="T25" fmla="*/ 2031491 h 2385060"/>
                <a:gd name="T26" fmla="*/ 912876 w 2731134"/>
                <a:gd name="T27" fmla="*/ 2031491 h 2385060"/>
                <a:gd name="T28" fmla="*/ 912876 w 2731134"/>
                <a:gd name="T29" fmla="*/ 2385059 h 2385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1134" h="2385060">
                  <a:moveTo>
                    <a:pt x="0" y="228600"/>
                  </a:moveTo>
                  <a:lnTo>
                    <a:pt x="1402080" y="228600"/>
                  </a:lnTo>
                  <a:lnTo>
                    <a:pt x="140208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  <a:path w="2731134" h="2385060">
                  <a:moveTo>
                    <a:pt x="73151" y="1854707"/>
                  </a:moveTo>
                  <a:lnTo>
                    <a:pt x="2731008" y="1854707"/>
                  </a:lnTo>
                  <a:lnTo>
                    <a:pt x="2731008" y="1667255"/>
                  </a:lnTo>
                  <a:lnTo>
                    <a:pt x="73151" y="1667255"/>
                  </a:lnTo>
                  <a:lnTo>
                    <a:pt x="73151" y="1854707"/>
                  </a:lnTo>
                  <a:close/>
                </a:path>
                <a:path w="2731134" h="2385060">
                  <a:moveTo>
                    <a:pt x="912876" y="2385059"/>
                  </a:moveTo>
                  <a:lnTo>
                    <a:pt x="1702308" y="2385059"/>
                  </a:lnTo>
                  <a:lnTo>
                    <a:pt x="1702308" y="2031491"/>
                  </a:lnTo>
                  <a:lnTo>
                    <a:pt x="912876" y="2031491"/>
                  </a:lnTo>
                  <a:lnTo>
                    <a:pt x="912876" y="2385059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7526" name="object 10">
            <a:extLst>
              <a:ext uri="{FF2B5EF4-FFF2-40B4-BE49-F238E27FC236}">
                <a16:creationId xmlns:a16="http://schemas.microsoft.com/office/drawing/2014/main" id="{FFABD91F-C9AA-0B53-257B-0C9295AAD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2025650"/>
            <a:ext cx="1714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7527" name="object 11">
            <a:extLst>
              <a:ext uri="{FF2B5EF4-FFF2-40B4-BE49-F238E27FC236}">
                <a16:creationId xmlns:a16="http://schemas.microsoft.com/office/drawing/2014/main" id="{B81ACBB1-F5E7-A68A-176A-AF14E8102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491039"/>
            <a:ext cx="1714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7528" name="object 12">
            <a:extLst>
              <a:ext uri="{FF2B5EF4-FFF2-40B4-BE49-F238E27FC236}">
                <a16:creationId xmlns:a16="http://schemas.microsoft.com/office/drawing/2014/main" id="{DAB73EB8-6227-6845-8D3E-FD1E7F9F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4945064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7529" name="object 13">
            <a:extLst>
              <a:ext uri="{FF2B5EF4-FFF2-40B4-BE49-F238E27FC236}">
                <a16:creationId xmlns:a16="http://schemas.microsoft.com/office/drawing/2014/main" id="{BD60A68F-A7B1-A2E7-3B18-B9C078A8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BA0A53B7-38AF-D68D-973D-630A8F37015F}"/>
              </a:ext>
            </a:extLst>
          </p:cNvPr>
          <p:cNvSpPr txBox="1"/>
          <p:nvPr/>
        </p:nvSpPr>
        <p:spPr>
          <a:xfrm>
            <a:off x="1358096" y="1877247"/>
            <a:ext cx="179536" cy="11188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Projets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d’études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07531" name="object 21">
            <a:extLst>
              <a:ext uri="{FF2B5EF4-FFF2-40B4-BE49-F238E27FC236}">
                <a16:creationId xmlns:a16="http://schemas.microsoft.com/office/drawing/2014/main" id="{4945C668-9C08-58FA-83C7-2702803D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CBFF5565-729F-4593-95B1-3EEB3CD7D32E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AFB0989C-6FAB-8721-ED11-3828CBEA67F3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3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0CEA7F0C-49C8-8A03-8AC2-9518C18ADB1C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C9B7879A-5DB2-D18E-5D1A-F5D907FBAB4C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id="{8A714D3D-E48D-6ABC-1601-15241B1B0230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CBD9D39B-2944-CB7A-CAC2-58322C28BA9C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B8E62EF3-158A-B713-0377-5C44F154F60C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object 2">
            <a:extLst>
              <a:ext uri="{FF2B5EF4-FFF2-40B4-BE49-F238E27FC236}">
                <a16:creationId xmlns:a16="http://schemas.microsoft.com/office/drawing/2014/main" id="{2A1096CF-74DD-B9DC-EC5F-368CDA8203BF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08567" name="object 3">
              <a:extLst>
                <a:ext uri="{FF2B5EF4-FFF2-40B4-BE49-F238E27FC236}">
                  <a16:creationId xmlns:a16="http://schemas.microsoft.com/office/drawing/2014/main" id="{31D02EB4-E1E7-9334-B051-9CE126FA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568" name="object 4">
              <a:extLst>
                <a:ext uri="{FF2B5EF4-FFF2-40B4-BE49-F238E27FC236}">
                  <a16:creationId xmlns:a16="http://schemas.microsoft.com/office/drawing/2014/main" id="{AB8D2F0C-C8B6-AD58-580A-83338889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E5E90779-87D9-20E9-7CCC-9D52B026BD58}"/>
              </a:ext>
            </a:extLst>
          </p:cNvPr>
          <p:cNvSpPr txBox="1"/>
          <p:nvPr/>
        </p:nvSpPr>
        <p:spPr>
          <a:xfrm>
            <a:off x="2220914" y="2120901"/>
            <a:ext cx="2644775" cy="3920689"/>
          </a:xfrm>
          <a:prstGeom prst="rect">
            <a:avLst/>
          </a:prstGeom>
        </p:spPr>
        <p:txBody>
          <a:bodyPr lIns="0" tIns="7683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renseigne mon  établissement actuel. </a:t>
            </a:r>
            <a:r>
              <a:rPr lang="fr-FR" altLang="fr-FR" sz="14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425"/>
              </a:lnSpc>
              <a:spcBef>
                <a:spcPts val="50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sélectionne l’établissement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français qui m’accueille : si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l’établissement n’apparaît pas</a:t>
            </a:r>
          </a:p>
          <a:p>
            <a:pPr fontAlgn="base">
              <a:lnSpc>
                <a:spcPct val="70000"/>
              </a:lnSpc>
              <a:spcBef>
                <a:spcPts val="25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en suggestion, je peux faire  une recherche avancée. </a:t>
            </a:r>
            <a:r>
              <a:rPr lang="fr-FR" altLang="fr-FR" sz="14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(2)</a:t>
            </a: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425"/>
              </a:lnSpc>
              <a:spcBef>
                <a:spcPts val="50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sélectionne mon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programme d’échange. S’il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n’apparaît pas en suggestion,</a:t>
            </a:r>
          </a:p>
          <a:p>
            <a:pPr fontAlgn="base">
              <a:lnSpc>
                <a:spcPct val="70000"/>
              </a:lnSpc>
              <a:spcBef>
                <a:spcPts val="25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choisis "Autre" </a:t>
            </a:r>
            <a:r>
              <a:rPr lang="fr-FR" altLang="fr-FR" sz="14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(3) </a:t>
            </a: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et je le  décris. </a:t>
            </a:r>
            <a:r>
              <a:rPr lang="fr-FR" altLang="fr-FR" sz="1400" dirty="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(4)</a:t>
            </a:r>
            <a:endParaRPr lang="fr-FR" altLang="fr-FR" sz="1400" dirty="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spcBef>
                <a:spcPts val="50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Je saisis tous les champs.</a:t>
            </a:r>
          </a:p>
          <a:p>
            <a:pPr fontAlgn="base">
              <a:lnSpc>
                <a:spcPts val="1425"/>
              </a:lnSpc>
              <a:spcBef>
                <a:spcPts val="488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Si j’ai ajouté d’autres projets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d’études et s’il s’agit de mon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projet principal, je coche "c’est</a:t>
            </a: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mon projet principal". </a:t>
            </a:r>
            <a:r>
              <a:rPr lang="fr-FR" alt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endParaRPr lang="fr-FR" alt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175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(2 maximum) seront</a:t>
            </a:r>
            <a:endParaRPr lang="fr-FR" alt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70000"/>
              </a:lnSpc>
              <a:spcBef>
                <a:spcPts val="25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considérés comme  complémentaires</a:t>
            </a: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.</a:t>
            </a:r>
          </a:p>
          <a:p>
            <a:pPr fontAlgn="base">
              <a:spcBef>
                <a:spcPts val="488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J’enregistre.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4E3911B-E95A-94F3-65DD-05D0E30626C0}"/>
              </a:ext>
            </a:extLst>
          </p:cNvPr>
          <p:cNvSpPr txBox="1"/>
          <p:nvPr/>
        </p:nvSpPr>
        <p:spPr>
          <a:xfrm>
            <a:off x="2224089" y="1042989"/>
            <a:ext cx="7723187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Programme</a:t>
            </a:r>
            <a:r>
              <a:rPr sz="3600" b="1" spc="-4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d’échange</a:t>
            </a:r>
            <a:r>
              <a:rPr sz="36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académique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5C8019B-6E13-FB28-EB76-B9A3385AB093}"/>
              </a:ext>
            </a:extLst>
          </p:cNvPr>
          <p:cNvSpPr txBox="1"/>
          <p:nvPr/>
        </p:nvSpPr>
        <p:spPr>
          <a:xfrm>
            <a:off x="2224089" y="1782764"/>
            <a:ext cx="4078287" cy="3000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décris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mon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programme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d’échange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8550" name="object 8">
            <a:extLst>
              <a:ext uri="{FF2B5EF4-FFF2-40B4-BE49-F238E27FC236}">
                <a16:creationId xmlns:a16="http://schemas.microsoft.com/office/drawing/2014/main" id="{C002B98F-2476-8E4A-5DC9-6FFF031AC493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1803400"/>
            <a:ext cx="3105150" cy="4095750"/>
            <a:chOff x="5277548" y="1802828"/>
            <a:chExt cx="3104515" cy="4097020"/>
          </a:xfrm>
        </p:grpSpPr>
        <p:pic>
          <p:nvPicPr>
            <p:cNvPr id="108565" name="object 9">
              <a:extLst>
                <a:ext uri="{FF2B5EF4-FFF2-40B4-BE49-F238E27FC236}">
                  <a16:creationId xmlns:a16="http://schemas.microsoft.com/office/drawing/2014/main" id="{8A5A5FA9-C59E-F6C5-E3DD-60C5DC67C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459" y="1848918"/>
              <a:ext cx="2904499" cy="405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66" name="object 10">
              <a:extLst>
                <a:ext uri="{FF2B5EF4-FFF2-40B4-BE49-F238E27FC236}">
                  <a16:creationId xmlns:a16="http://schemas.microsoft.com/office/drawing/2014/main" id="{0D37CF7D-C7D3-70C1-275B-7FB3C950B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565" y="1815846"/>
              <a:ext cx="3078480" cy="2211705"/>
            </a:xfrm>
            <a:custGeom>
              <a:avLst/>
              <a:gdLst>
                <a:gd name="T0" fmla="*/ 0 w 3078479"/>
                <a:gd name="T1" fmla="*/ 1280160 h 2211704"/>
                <a:gd name="T2" fmla="*/ 3078480 w 3078479"/>
                <a:gd name="T3" fmla="*/ 1280160 h 2211704"/>
                <a:gd name="T4" fmla="*/ 3078480 w 3078479"/>
                <a:gd name="T5" fmla="*/ 0 h 2211704"/>
                <a:gd name="T6" fmla="*/ 0 w 3078479"/>
                <a:gd name="T7" fmla="*/ 0 h 2211704"/>
                <a:gd name="T8" fmla="*/ 0 w 3078479"/>
                <a:gd name="T9" fmla="*/ 1280160 h 2211704"/>
                <a:gd name="T10" fmla="*/ 22860 w 3078479"/>
                <a:gd name="T11" fmla="*/ 2211324 h 2211704"/>
                <a:gd name="T12" fmla="*/ 978408 w 3078479"/>
                <a:gd name="T13" fmla="*/ 2211324 h 2211704"/>
                <a:gd name="T14" fmla="*/ 978408 w 3078479"/>
                <a:gd name="T15" fmla="*/ 2014728 h 2211704"/>
                <a:gd name="T16" fmla="*/ 22860 w 3078479"/>
                <a:gd name="T17" fmla="*/ 2014728 h 2211704"/>
                <a:gd name="T18" fmla="*/ 22860 w 3078479"/>
                <a:gd name="T19" fmla="*/ 2211324 h 221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8479" h="2211704">
                  <a:moveTo>
                    <a:pt x="0" y="1280160"/>
                  </a:moveTo>
                  <a:lnTo>
                    <a:pt x="3078480" y="1280160"/>
                  </a:lnTo>
                  <a:lnTo>
                    <a:pt x="3078480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  <a:path w="3078479" h="2211704">
                  <a:moveTo>
                    <a:pt x="22860" y="2211324"/>
                  </a:moveTo>
                  <a:lnTo>
                    <a:pt x="978408" y="2211324"/>
                  </a:lnTo>
                  <a:lnTo>
                    <a:pt x="978408" y="2014728"/>
                  </a:lnTo>
                  <a:lnTo>
                    <a:pt x="22860" y="2014728"/>
                  </a:lnTo>
                  <a:lnTo>
                    <a:pt x="22860" y="2211324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8551" name="object 11">
            <a:extLst>
              <a:ext uri="{FF2B5EF4-FFF2-40B4-BE49-F238E27FC236}">
                <a16:creationId xmlns:a16="http://schemas.microsoft.com/office/drawing/2014/main" id="{AE23BC6C-9349-1543-9C65-F58BE217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1" y="2070100"/>
            <a:ext cx="16986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8552" name="object 12">
            <a:extLst>
              <a:ext uri="{FF2B5EF4-FFF2-40B4-BE49-F238E27FC236}">
                <a16:creationId xmlns:a16="http://schemas.microsoft.com/office/drawing/2014/main" id="{441F0890-4008-4DE2-1A95-D325C671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3784600"/>
            <a:ext cx="169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8553" name="object 13">
            <a:extLst>
              <a:ext uri="{FF2B5EF4-FFF2-40B4-BE49-F238E27FC236}">
                <a16:creationId xmlns:a16="http://schemas.microsoft.com/office/drawing/2014/main" id="{7F631347-2DFB-FCFF-B77B-D8BDF59C6F9B}"/>
              </a:ext>
            </a:extLst>
          </p:cNvPr>
          <p:cNvSpPr>
            <a:spLocks/>
          </p:cNvSpPr>
          <p:nvPr/>
        </p:nvSpPr>
        <p:spPr bwMode="auto">
          <a:xfrm>
            <a:off x="6434139" y="4316413"/>
            <a:ext cx="3101975" cy="309562"/>
          </a:xfrm>
          <a:custGeom>
            <a:avLst/>
            <a:gdLst>
              <a:gd name="T0" fmla="*/ 0 w 3103245"/>
              <a:gd name="T1" fmla="*/ 309372 h 309879"/>
              <a:gd name="T2" fmla="*/ 3102864 w 3103245"/>
              <a:gd name="T3" fmla="*/ 309372 h 309879"/>
              <a:gd name="T4" fmla="*/ 3102864 w 3103245"/>
              <a:gd name="T5" fmla="*/ 0 h 309879"/>
              <a:gd name="T6" fmla="*/ 0 w 3103245"/>
              <a:gd name="T7" fmla="*/ 0 h 309879"/>
              <a:gd name="T8" fmla="*/ 0 w 3103245"/>
              <a:gd name="T9" fmla="*/ 309372 h 309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3245" h="309879">
                <a:moveTo>
                  <a:pt x="0" y="309372"/>
                </a:moveTo>
                <a:lnTo>
                  <a:pt x="3102864" y="309372"/>
                </a:lnTo>
                <a:lnTo>
                  <a:pt x="310286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noFill/>
          <a:ln w="2590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8554" name="object 14">
            <a:extLst>
              <a:ext uri="{FF2B5EF4-FFF2-40B4-BE49-F238E27FC236}">
                <a16:creationId xmlns:a16="http://schemas.microsoft.com/office/drawing/2014/main" id="{76FBD633-D44E-2A5D-C0D4-4B9A194C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9613" y="4314825"/>
            <a:ext cx="169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8555" name="object 15">
            <a:extLst>
              <a:ext uri="{FF2B5EF4-FFF2-40B4-BE49-F238E27FC236}">
                <a16:creationId xmlns:a16="http://schemas.microsoft.com/office/drawing/2014/main" id="{E34D0008-6EE6-6D4A-1CEB-41ED04E54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4976813"/>
            <a:ext cx="169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8556" name="object 16">
            <a:extLst>
              <a:ext uri="{FF2B5EF4-FFF2-40B4-BE49-F238E27FC236}">
                <a16:creationId xmlns:a16="http://schemas.microsoft.com/office/drawing/2014/main" id="{96A1811D-94E2-0946-A687-8FA1E3AE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1E514F98-61C9-B351-7540-4746B8C5216C}"/>
              </a:ext>
            </a:extLst>
          </p:cNvPr>
          <p:cNvSpPr txBox="1"/>
          <p:nvPr/>
        </p:nvSpPr>
        <p:spPr>
          <a:xfrm>
            <a:off x="1358096" y="1877247"/>
            <a:ext cx="179536" cy="11188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Projets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d’études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08558" name="object 24">
            <a:extLst>
              <a:ext uri="{FF2B5EF4-FFF2-40B4-BE49-F238E27FC236}">
                <a16:creationId xmlns:a16="http://schemas.microsoft.com/office/drawing/2014/main" id="{C5CCEBB0-F6B0-06AB-6587-CEAA39CA4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F4A68905-66A6-4509-A2D1-F28D8AFC2682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70B0FBC6-D0A3-4D85-5A3B-D6DCF8CC4856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8EC50B3C-EB90-F2E6-CB94-552EA1FDB3FA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7" name="Rectangle 26">
            <a:hlinkClick r:id="" action="ppaction://noaction"/>
            <a:extLst>
              <a:ext uri="{FF2B5EF4-FFF2-40B4-BE49-F238E27FC236}">
                <a16:creationId xmlns:a16="http://schemas.microsoft.com/office/drawing/2014/main" id="{B949BE58-179B-F146-BF29-D802DE4C3FF6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8" name="Rectangle 27">
            <a:hlinkClick r:id="rId5" action="ppaction://hlinksldjump"/>
            <a:extLst>
              <a:ext uri="{FF2B5EF4-FFF2-40B4-BE49-F238E27FC236}">
                <a16:creationId xmlns:a16="http://schemas.microsoft.com/office/drawing/2014/main" id="{269A6F15-B52A-F352-6CF6-1B4F37AF6948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9" name="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0C9C833F-EF48-53F1-242C-EBDAB1CA6A50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30" name="Rectangle 29">
            <a:hlinkClick r:id="rId7" action="ppaction://hlinksldjump"/>
            <a:extLst>
              <a:ext uri="{FF2B5EF4-FFF2-40B4-BE49-F238E27FC236}">
                <a16:creationId xmlns:a16="http://schemas.microsoft.com/office/drawing/2014/main" id="{1F6BDAC5-F38E-4432-0CEA-02BDE23A67B6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object 2">
            <a:extLst>
              <a:ext uri="{FF2B5EF4-FFF2-40B4-BE49-F238E27FC236}">
                <a16:creationId xmlns:a16="http://schemas.microsoft.com/office/drawing/2014/main" id="{36092D66-F3F5-2098-B706-A6199C7806E3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09598" name="object 3">
              <a:extLst>
                <a:ext uri="{FF2B5EF4-FFF2-40B4-BE49-F238E27FC236}">
                  <a16:creationId xmlns:a16="http://schemas.microsoft.com/office/drawing/2014/main" id="{2E6EC5B2-A43B-B1D2-58AF-3AC8BD25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599" name="object 4">
              <a:extLst>
                <a:ext uri="{FF2B5EF4-FFF2-40B4-BE49-F238E27FC236}">
                  <a16:creationId xmlns:a16="http://schemas.microsoft.com/office/drawing/2014/main" id="{D07257ED-78DE-B4C5-72B4-8C1F75C5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BED8E1C-1B39-AB37-0616-E5E31101B1FE}"/>
              </a:ext>
            </a:extLst>
          </p:cNvPr>
          <p:cNvSpPr txBox="1"/>
          <p:nvPr/>
        </p:nvSpPr>
        <p:spPr>
          <a:xfrm>
            <a:off x="2220914" y="2157413"/>
            <a:ext cx="2700337" cy="1712912"/>
          </a:xfrm>
          <a:prstGeom prst="rect">
            <a:avLst/>
          </a:prstGeom>
        </p:spPr>
        <p:txBody>
          <a:bodyPr lIns="0" tIns="3619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288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Après enregistrement de  mon projet d’études, je  clique sur le lien  "Justificatifs".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725"/>
              </a:lnSpc>
              <a:spcBef>
                <a:spcPts val="1025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J’ajoute mon justificatif  d’admission en cliquant sur  parcourir.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(2)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A664D00-A3C6-AF63-0B11-D86173C09520}"/>
              </a:ext>
            </a:extLst>
          </p:cNvPr>
          <p:cNvSpPr txBox="1"/>
          <p:nvPr/>
        </p:nvSpPr>
        <p:spPr>
          <a:xfrm>
            <a:off x="2224088" y="1042988"/>
            <a:ext cx="7594600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J’ajoute</a:t>
            </a:r>
            <a:r>
              <a:rPr sz="36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un</a:t>
            </a:r>
            <a:r>
              <a:rPr sz="36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justificatif</a:t>
            </a:r>
            <a:r>
              <a:rPr sz="36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d’admission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j’ai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été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accepté</a:t>
            </a:r>
            <a:r>
              <a:rPr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hors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Études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France,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je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dois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fournir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justificatif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9573" name="object 7">
            <a:extLst>
              <a:ext uri="{FF2B5EF4-FFF2-40B4-BE49-F238E27FC236}">
                <a16:creationId xmlns:a16="http://schemas.microsoft.com/office/drawing/2014/main" id="{A41D0C7C-26B8-4889-049E-5FE13B43CC6D}"/>
              </a:ext>
            </a:extLst>
          </p:cNvPr>
          <p:cNvGrpSpPr>
            <a:grpSpLocks/>
          </p:cNvGrpSpPr>
          <p:nvPr/>
        </p:nvGrpSpPr>
        <p:grpSpPr bwMode="auto">
          <a:xfrm>
            <a:off x="5846764" y="2387601"/>
            <a:ext cx="2422525" cy="473075"/>
            <a:chOff x="4704284" y="2386915"/>
            <a:chExt cx="2422525" cy="473709"/>
          </a:xfrm>
        </p:grpSpPr>
        <p:pic>
          <p:nvPicPr>
            <p:cNvPr id="109596" name="object 8">
              <a:extLst>
                <a:ext uri="{FF2B5EF4-FFF2-40B4-BE49-F238E27FC236}">
                  <a16:creationId xmlns:a16="http://schemas.microsoft.com/office/drawing/2014/main" id="{BA707407-C83F-B882-2200-B98DCD38F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284" y="2386915"/>
              <a:ext cx="2360416" cy="35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7" name="object 9">
              <a:extLst>
                <a:ext uri="{FF2B5EF4-FFF2-40B4-BE49-F238E27FC236}">
                  <a16:creationId xmlns:a16="http://schemas.microsoft.com/office/drawing/2014/main" id="{17674C9A-4EC6-B8A1-49A5-EB1129768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586" y="2608326"/>
              <a:ext cx="520065" cy="239395"/>
            </a:xfrm>
            <a:custGeom>
              <a:avLst/>
              <a:gdLst>
                <a:gd name="T0" fmla="*/ 0 w 520065"/>
                <a:gd name="T1" fmla="*/ 239267 h 239394"/>
                <a:gd name="T2" fmla="*/ 519683 w 520065"/>
                <a:gd name="T3" fmla="*/ 239267 h 239394"/>
                <a:gd name="T4" fmla="*/ 519683 w 520065"/>
                <a:gd name="T5" fmla="*/ 0 h 239394"/>
                <a:gd name="T6" fmla="*/ 0 w 520065"/>
                <a:gd name="T7" fmla="*/ 0 h 239394"/>
                <a:gd name="T8" fmla="*/ 0 w 520065"/>
                <a:gd name="T9" fmla="*/ 239267 h 239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065" h="239394">
                  <a:moveTo>
                    <a:pt x="0" y="239267"/>
                  </a:moveTo>
                  <a:lnTo>
                    <a:pt x="519683" y="239267"/>
                  </a:lnTo>
                  <a:lnTo>
                    <a:pt x="519683" y="0"/>
                  </a:lnTo>
                  <a:lnTo>
                    <a:pt x="0" y="0"/>
                  </a:lnTo>
                  <a:lnTo>
                    <a:pt x="0" y="239267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9574" name="object 10">
            <a:extLst>
              <a:ext uri="{FF2B5EF4-FFF2-40B4-BE49-F238E27FC236}">
                <a16:creationId xmlns:a16="http://schemas.microsoft.com/office/drawing/2014/main" id="{4D50B7F7-6979-E927-F08A-6A8078EA82B3}"/>
              </a:ext>
            </a:extLst>
          </p:cNvPr>
          <p:cNvGrpSpPr>
            <a:grpSpLocks/>
          </p:cNvGrpSpPr>
          <p:nvPr/>
        </p:nvGrpSpPr>
        <p:grpSpPr bwMode="auto">
          <a:xfrm>
            <a:off x="5492751" y="3216275"/>
            <a:ext cx="5110163" cy="2344738"/>
            <a:chOff x="4349496" y="3215966"/>
            <a:chExt cx="5110480" cy="2345690"/>
          </a:xfrm>
        </p:grpSpPr>
        <p:pic>
          <p:nvPicPr>
            <p:cNvPr id="109594" name="object 11">
              <a:extLst>
                <a:ext uri="{FF2B5EF4-FFF2-40B4-BE49-F238E27FC236}">
                  <a16:creationId xmlns:a16="http://schemas.microsoft.com/office/drawing/2014/main" id="{8BFBBFA3-59B5-6E61-05A2-3C255BE1A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496" y="3215966"/>
              <a:ext cx="5109972" cy="234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5" name="object 12">
              <a:extLst>
                <a:ext uri="{FF2B5EF4-FFF2-40B4-BE49-F238E27FC236}">
                  <a16:creationId xmlns:a16="http://schemas.microsoft.com/office/drawing/2014/main" id="{D87CDA30-E87D-32D3-E030-1F64DE9E5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662" y="4231386"/>
              <a:ext cx="521334" cy="239395"/>
            </a:xfrm>
            <a:custGeom>
              <a:avLst/>
              <a:gdLst>
                <a:gd name="T0" fmla="*/ 0 w 521334"/>
                <a:gd name="T1" fmla="*/ 239268 h 239395"/>
                <a:gd name="T2" fmla="*/ 521207 w 521334"/>
                <a:gd name="T3" fmla="*/ 239268 h 239395"/>
                <a:gd name="T4" fmla="*/ 521207 w 521334"/>
                <a:gd name="T5" fmla="*/ 0 h 239395"/>
                <a:gd name="T6" fmla="*/ 0 w 521334"/>
                <a:gd name="T7" fmla="*/ 0 h 239395"/>
                <a:gd name="T8" fmla="*/ 0 w 521334"/>
                <a:gd name="T9" fmla="*/ 239268 h 239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334" h="239395">
                  <a:moveTo>
                    <a:pt x="0" y="239268"/>
                  </a:moveTo>
                  <a:lnTo>
                    <a:pt x="521207" y="239268"/>
                  </a:lnTo>
                  <a:lnTo>
                    <a:pt x="521207" y="0"/>
                  </a:lnTo>
                  <a:lnTo>
                    <a:pt x="0" y="0"/>
                  </a:lnTo>
                  <a:lnTo>
                    <a:pt x="0" y="239268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9575" name="object 13">
            <a:extLst>
              <a:ext uri="{FF2B5EF4-FFF2-40B4-BE49-F238E27FC236}">
                <a16:creationId xmlns:a16="http://schemas.microsoft.com/office/drawing/2014/main" id="{096B8BEB-A3AA-4125-0264-6C0FD419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386014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09576" name="object 14">
            <a:extLst>
              <a:ext uri="{FF2B5EF4-FFF2-40B4-BE49-F238E27FC236}">
                <a16:creationId xmlns:a16="http://schemas.microsoft.com/office/drawing/2014/main" id="{91CE1BC9-2671-CEBA-564B-35CA0C90F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144964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9577" name="object 15">
            <a:extLst>
              <a:ext uri="{FF2B5EF4-FFF2-40B4-BE49-F238E27FC236}">
                <a16:creationId xmlns:a16="http://schemas.microsoft.com/office/drawing/2014/main" id="{EE085C3F-755F-DE0B-7FF9-44082E93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6">
            <a:extLst>
              <a:ext uri="{FF2B5EF4-FFF2-40B4-BE49-F238E27FC236}">
                <a16:creationId xmlns:a16="http://schemas.microsoft.com/office/drawing/2014/main" id="{2401861E-C369-D727-D411-0EF2105378E9}"/>
              </a:ext>
            </a:extLst>
          </p:cNvPr>
          <p:cNvSpPr txBox="1"/>
          <p:nvPr/>
        </p:nvSpPr>
        <p:spPr>
          <a:xfrm>
            <a:off x="1358096" y="1877247"/>
            <a:ext cx="179536" cy="111887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Projets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d’études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09579" name="object 23">
            <a:extLst>
              <a:ext uri="{FF2B5EF4-FFF2-40B4-BE49-F238E27FC236}">
                <a16:creationId xmlns:a16="http://schemas.microsoft.com/office/drawing/2014/main" id="{36B75EEE-9688-57FD-EA58-0D8394A6A923}"/>
              </a:ext>
            </a:extLst>
          </p:cNvPr>
          <p:cNvGrpSpPr>
            <a:grpSpLocks/>
          </p:cNvGrpSpPr>
          <p:nvPr/>
        </p:nvGrpSpPr>
        <p:grpSpPr bwMode="auto">
          <a:xfrm>
            <a:off x="9559926" y="5448301"/>
            <a:ext cx="822325" cy="696913"/>
            <a:chOff x="8416988" y="5448236"/>
            <a:chExt cx="821690" cy="697230"/>
          </a:xfrm>
        </p:grpSpPr>
        <p:sp>
          <p:nvSpPr>
            <p:cNvPr id="109592" name="object 24">
              <a:extLst>
                <a:ext uri="{FF2B5EF4-FFF2-40B4-BE49-F238E27FC236}">
                  <a16:creationId xmlns:a16="http://schemas.microsoft.com/office/drawing/2014/main" id="{A3EEAF0F-54C2-7AD2-286D-755EE666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006" y="5461253"/>
              <a:ext cx="795655" cy="671195"/>
            </a:xfrm>
            <a:custGeom>
              <a:avLst/>
              <a:gdLst>
                <a:gd name="T0" fmla="*/ 795527 w 795654"/>
                <a:gd name="T1" fmla="*/ 0 h 671195"/>
                <a:gd name="T2" fmla="*/ 0 w 795654"/>
                <a:gd name="T3" fmla="*/ 0 h 671195"/>
                <a:gd name="T4" fmla="*/ 0 w 795654"/>
                <a:gd name="T5" fmla="*/ 574548 h 671195"/>
                <a:gd name="T6" fmla="*/ 464058 w 795654"/>
                <a:gd name="T7" fmla="*/ 574548 h 671195"/>
                <a:gd name="T8" fmla="*/ 668401 w 795654"/>
                <a:gd name="T9" fmla="*/ 671118 h 671195"/>
                <a:gd name="T10" fmla="*/ 662940 w 795654"/>
                <a:gd name="T11" fmla="*/ 574548 h 671195"/>
                <a:gd name="T12" fmla="*/ 795527 w 795654"/>
                <a:gd name="T13" fmla="*/ 574548 h 671195"/>
                <a:gd name="T14" fmla="*/ 795527 w 795654"/>
                <a:gd name="T15" fmla="*/ 0 h 67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654" h="671195">
                  <a:moveTo>
                    <a:pt x="795527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464058" y="574548"/>
                  </a:lnTo>
                  <a:lnTo>
                    <a:pt x="668401" y="671118"/>
                  </a:lnTo>
                  <a:lnTo>
                    <a:pt x="662940" y="574548"/>
                  </a:lnTo>
                  <a:lnTo>
                    <a:pt x="795527" y="574548"/>
                  </a:lnTo>
                  <a:lnTo>
                    <a:pt x="7955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593" name="object 25">
              <a:extLst>
                <a:ext uri="{FF2B5EF4-FFF2-40B4-BE49-F238E27FC236}">
                  <a16:creationId xmlns:a16="http://schemas.microsoft.com/office/drawing/2014/main" id="{CEAF54BF-3409-9963-1B03-6E8D96A87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006" y="5461253"/>
              <a:ext cx="795655" cy="671195"/>
            </a:xfrm>
            <a:custGeom>
              <a:avLst/>
              <a:gdLst>
                <a:gd name="T0" fmla="*/ 0 w 795654"/>
                <a:gd name="T1" fmla="*/ 0 h 671195"/>
                <a:gd name="T2" fmla="*/ 464058 w 795654"/>
                <a:gd name="T3" fmla="*/ 0 h 671195"/>
                <a:gd name="T4" fmla="*/ 662940 w 795654"/>
                <a:gd name="T5" fmla="*/ 0 h 671195"/>
                <a:gd name="T6" fmla="*/ 795527 w 795654"/>
                <a:gd name="T7" fmla="*/ 0 h 671195"/>
                <a:gd name="T8" fmla="*/ 795527 w 795654"/>
                <a:gd name="T9" fmla="*/ 335153 h 671195"/>
                <a:gd name="T10" fmla="*/ 795527 w 795654"/>
                <a:gd name="T11" fmla="*/ 478790 h 671195"/>
                <a:gd name="T12" fmla="*/ 795527 w 795654"/>
                <a:gd name="T13" fmla="*/ 574548 h 671195"/>
                <a:gd name="T14" fmla="*/ 662940 w 795654"/>
                <a:gd name="T15" fmla="*/ 574548 h 671195"/>
                <a:gd name="T16" fmla="*/ 668401 w 795654"/>
                <a:gd name="T17" fmla="*/ 671118 h 671195"/>
                <a:gd name="T18" fmla="*/ 464058 w 795654"/>
                <a:gd name="T19" fmla="*/ 574548 h 671195"/>
                <a:gd name="T20" fmla="*/ 0 w 795654"/>
                <a:gd name="T21" fmla="*/ 574548 h 671195"/>
                <a:gd name="T22" fmla="*/ 0 w 795654"/>
                <a:gd name="T23" fmla="*/ 478790 h 671195"/>
                <a:gd name="T24" fmla="*/ 0 w 795654"/>
                <a:gd name="T25" fmla="*/ 335153 h 671195"/>
                <a:gd name="T26" fmla="*/ 0 w 795654"/>
                <a:gd name="T27" fmla="*/ 0 h 67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5654" h="671195">
                  <a:moveTo>
                    <a:pt x="0" y="0"/>
                  </a:moveTo>
                  <a:lnTo>
                    <a:pt x="464058" y="0"/>
                  </a:lnTo>
                  <a:lnTo>
                    <a:pt x="662940" y="0"/>
                  </a:lnTo>
                  <a:lnTo>
                    <a:pt x="795527" y="0"/>
                  </a:lnTo>
                  <a:lnTo>
                    <a:pt x="795527" y="335153"/>
                  </a:lnTo>
                  <a:lnTo>
                    <a:pt x="795527" y="478790"/>
                  </a:lnTo>
                  <a:lnTo>
                    <a:pt x="795527" y="574548"/>
                  </a:lnTo>
                  <a:lnTo>
                    <a:pt x="662940" y="574548"/>
                  </a:lnTo>
                  <a:lnTo>
                    <a:pt x="668401" y="671118"/>
                  </a:lnTo>
                  <a:lnTo>
                    <a:pt x="464058" y="574548"/>
                  </a:lnTo>
                  <a:lnTo>
                    <a:pt x="0" y="574548"/>
                  </a:lnTo>
                  <a:lnTo>
                    <a:pt x="0" y="478790"/>
                  </a:lnTo>
                  <a:lnTo>
                    <a:pt x="0" y="3351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>
              <a:solidFill>
                <a:srgbClr val="00009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FF5FE23D-B67F-1111-FF0E-470A6DD29B29}"/>
              </a:ext>
            </a:extLst>
          </p:cNvPr>
          <p:cNvSpPr txBox="1"/>
          <p:nvPr/>
        </p:nvSpPr>
        <p:spPr>
          <a:xfrm>
            <a:off x="9798051" y="5702301"/>
            <a:ext cx="347663" cy="13593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800" u="sng" spc="-5" dirty="0">
                <a:solidFill>
                  <a:srgbClr val="000091"/>
                </a:solidFill>
                <a:uFill>
                  <a:solidFill>
                    <a:srgbClr val="000091"/>
                  </a:solidFill>
                </a:uFill>
                <a:latin typeface="Lucida Sans Unicode"/>
                <a:cs typeface="Lucida Sans Unicode"/>
                <a:hlinkClick r:id="" action="ppaction://noaction"/>
              </a:rPr>
              <a:t>Besoin</a:t>
            </a:r>
            <a:endParaRPr sz="800">
              <a:solidFill>
                <a:prstClr val="black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109581" name="object 27">
            <a:extLst>
              <a:ext uri="{FF2B5EF4-FFF2-40B4-BE49-F238E27FC236}">
                <a16:creationId xmlns:a16="http://schemas.microsoft.com/office/drawing/2014/main" id="{33D3A077-C72A-BEB4-FAA7-5D92F21FE28F}"/>
              </a:ext>
            </a:extLst>
          </p:cNvPr>
          <p:cNvGrpSpPr>
            <a:grpSpLocks/>
          </p:cNvGrpSpPr>
          <p:nvPr/>
        </p:nvGrpSpPr>
        <p:grpSpPr bwMode="auto">
          <a:xfrm>
            <a:off x="9777414" y="5481639"/>
            <a:ext cx="433387" cy="484187"/>
            <a:chOff x="8634983" y="5481828"/>
            <a:chExt cx="432434" cy="483870"/>
          </a:xfrm>
        </p:grpSpPr>
        <p:pic>
          <p:nvPicPr>
            <p:cNvPr id="109589" name="object 28">
              <a:extLst>
                <a:ext uri="{FF2B5EF4-FFF2-40B4-BE49-F238E27FC236}">
                  <a16:creationId xmlns:a16="http://schemas.microsoft.com/office/drawing/2014/main" id="{7ADAFAFC-3BF8-CD03-2196-164E5FF5F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507" y="5823508"/>
              <a:ext cx="430339" cy="14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90" name="object 29">
              <a:extLst>
                <a:ext uri="{FF2B5EF4-FFF2-40B4-BE49-F238E27FC236}">
                  <a16:creationId xmlns:a16="http://schemas.microsoft.com/office/drawing/2014/main" id="{D7C6F7AE-544E-4B50-2DB9-68E97065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4983" y="5947461"/>
              <a:ext cx="382905" cy="7620"/>
            </a:xfrm>
            <a:custGeom>
              <a:avLst/>
              <a:gdLst>
                <a:gd name="T0" fmla="*/ 382524 w 382904"/>
                <a:gd name="T1" fmla="*/ 0 h 7620"/>
                <a:gd name="T2" fmla="*/ 0 w 382904"/>
                <a:gd name="T3" fmla="*/ 0 h 7620"/>
                <a:gd name="T4" fmla="*/ 0 w 382904"/>
                <a:gd name="T5" fmla="*/ 7620 h 7620"/>
                <a:gd name="T6" fmla="*/ 382524 w 382904"/>
                <a:gd name="T7" fmla="*/ 7620 h 7620"/>
                <a:gd name="T8" fmla="*/ 382524 w 382904"/>
                <a:gd name="T9" fmla="*/ 0 h 7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904" h="7620">
                  <a:moveTo>
                    <a:pt x="38252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82524" y="7620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000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9591" name="object 30">
              <a:extLst>
                <a:ext uri="{FF2B5EF4-FFF2-40B4-BE49-F238E27FC236}">
                  <a16:creationId xmlns:a16="http://schemas.microsoft.com/office/drawing/2014/main" id="{17F45DB8-84CB-F65A-DFDB-69E4ECB4F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2707" y="5481828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82" name="object 31">
            <a:extLst>
              <a:ext uri="{FF2B5EF4-FFF2-40B4-BE49-F238E27FC236}">
                <a16:creationId xmlns:a16="http://schemas.microsoft.com/office/drawing/2014/main" id="{6E601D64-0167-A06C-8D0C-469304EB5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B166E716-12EE-4A1B-8B0C-E6823AA29E4E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32" name="Rectangle 31">
            <a:hlinkClick r:id="" action="ppaction://noaction"/>
            <a:extLst>
              <a:ext uri="{FF2B5EF4-FFF2-40B4-BE49-F238E27FC236}">
                <a16:creationId xmlns:a16="http://schemas.microsoft.com/office/drawing/2014/main" id="{B5691F71-92D2-9261-8DA0-EEF31CCF81DF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33" name="Rectangle 32">
            <a:hlinkClick r:id="rId7" action="ppaction://hlinksldjump"/>
            <a:extLst>
              <a:ext uri="{FF2B5EF4-FFF2-40B4-BE49-F238E27FC236}">
                <a16:creationId xmlns:a16="http://schemas.microsoft.com/office/drawing/2014/main" id="{F34FBC01-ECD1-7259-2031-278CD445307D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34" name="Rectangle 33">
            <a:hlinkClick r:id="" action="ppaction://noaction"/>
            <a:extLst>
              <a:ext uri="{FF2B5EF4-FFF2-40B4-BE49-F238E27FC236}">
                <a16:creationId xmlns:a16="http://schemas.microsoft.com/office/drawing/2014/main" id="{D6A259AB-2B25-F5A3-912E-58777FF4C78C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35" name="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BD05ABF5-10EF-3D0B-DA58-C265E5395F2C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36" name="Rectangle 35">
            <a:hlinkClick r:id="rId9" action="ppaction://hlinksldjump"/>
            <a:extLst>
              <a:ext uri="{FF2B5EF4-FFF2-40B4-BE49-F238E27FC236}">
                <a16:creationId xmlns:a16="http://schemas.microsoft.com/office/drawing/2014/main" id="{4BC86E72-8245-EDD9-4B56-1388792B217F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37" name="Rectangle 36">
            <a:hlinkClick r:id="rId10" action="ppaction://hlinksldjump"/>
            <a:extLst>
              <a:ext uri="{FF2B5EF4-FFF2-40B4-BE49-F238E27FC236}">
                <a16:creationId xmlns:a16="http://schemas.microsoft.com/office/drawing/2014/main" id="{5A55A5C7-69B2-50E3-39F8-6E354EEEFC90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object 2">
            <a:extLst>
              <a:ext uri="{FF2B5EF4-FFF2-40B4-BE49-F238E27FC236}">
                <a16:creationId xmlns:a16="http://schemas.microsoft.com/office/drawing/2014/main" id="{44E0CBD1-642C-65BF-EB16-6CE1118845F9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10613" name="object 3">
              <a:extLst>
                <a:ext uri="{FF2B5EF4-FFF2-40B4-BE49-F238E27FC236}">
                  <a16:creationId xmlns:a16="http://schemas.microsoft.com/office/drawing/2014/main" id="{5D1A2ACB-E57D-5403-FDE5-3399F11D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14" name="object 4">
              <a:extLst>
                <a:ext uri="{FF2B5EF4-FFF2-40B4-BE49-F238E27FC236}">
                  <a16:creationId xmlns:a16="http://schemas.microsoft.com/office/drawing/2014/main" id="{4F00AF72-1379-E293-8A83-419BB401E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D59B180D-C362-1BBE-DA99-00E1EC22B696}"/>
              </a:ext>
            </a:extLst>
          </p:cNvPr>
          <p:cNvSpPr txBox="1"/>
          <p:nvPr/>
        </p:nvSpPr>
        <p:spPr>
          <a:xfrm>
            <a:off x="2220913" y="2157414"/>
            <a:ext cx="2698750" cy="3030537"/>
          </a:xfrm>
          <a:prstGeom prst="rect">
            <a:avLst/>
          </a:prstGeom>
        </p:spPr>
        <p:txBody>
          <a:bodyPr lIns="0" tIns="3619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288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Si mes informations  personnelles sont en statut  "Incomplet", je clique sur le  lien pour renseigner le  formulaire "Je saisis mes  informations personnelles". 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725"/>
              </a:lnSpc>
              <a:spcBef>
                <a:spcPts val="1025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  <a:hlinkClick r:id="" action="ppaction://noaction"/>
              </a:rPr>
              <a:t>Je suis</a:t>
            </a:r>
            <a:r>
              <a:rPr lang="fr-FR" altLang="fr-FR" sz="1600">
                <a:solidFill>
                  <a:srgbClr val="000091"/>
                </a:solidFill>
                <a:latin typeface="Arial MT"/>
                <a:ea typeface="Arial MT"/>
                <a:cs typeface="Arial MT"/>
                <a:hlinkClick r:id="" action="ppaction://noaction"/>
              </a:rPr>
              <a:t> </a:t>
            </a:r>
            <a:r>
              <a:rPr lang="fr-FR" altLang="fr-FR" sz="1600" b="1" u="sng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la même </a:t>
            </a:r>
            <a:r>
              <a:rPr lang="fr-FR" altLang="fr-FR" sz="1600" b="1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fr-FR" altLang="fr-FR" sz="1600" b="1" u="sng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procédure</a:t>
            </a:r>
            <a:r>
              <a:rPr lang="fr-FR" altLang="fr-FR" sz="1600" b="1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  <a:hlinkClick r:id="" action="ppaction://noaction"/>
              </a:rPr>
              <a:t>que </a:t>
            </a:r>
            <a:r>
              <a:rPr lang="fr-FR" altLang="fr-FR" sz="16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pour "Je  suis candidat" mais je  remplis le formulaire dans  mon espace "Je suis  accepté". </a:t>
            </a:r>
            <a:r>
              <a:rPr lang="fr-FR" altLang="fr-FR" sz="16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(2)</a:t>
            </a:r>
            <a:endParaRPr lang="fr-FR" altLang="fr-FR" sz="16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5D23721-90C5-0F23-AFCD-F5A0154E9EE4}"/>
              </a:ext>
            </a:extLst>
          </p:cNvPr>
          <p:cNvSpPr txBox="1"/>
          <p:nvPr/>
        </p:nvSpPr>
        <p:spPr>
          <a:xfrm>
            <a:off x="2224089" y="1076326"/>
            <a:ext cx="7832725" cy="94456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>
              <a:spcBef>
                <a:spcPts val="105"/>
              </a:spcBef>
              <a:defRPr/>
            </a:pPr>
            <a:r>
              <a:rPr sz="3200" b="1" dirty="0">
                <a:solidFill>
                  <a:srgbClr val="000091"/>
                </a:solidFill>
                <a:latin typeface="Arial"/>
                <a:cs typeface="Arial"/>
              </a:rPr>
              <a:t>Je</a:t>
            </a:r>
            <a:r>
              <a:rPr sz="3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91"/>
                </a:solidFill>
                <a:latin typeface="Arial"/>
                <a:cs typeface="Arial"/>
              </a:rPr>
              <a:t>saisis</a:t>
            </a:r>
            <a:r>
              <a:rPr sz="3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91"/>
                </a:solidFill>
                <a:latin typeface="Arial"/>
                <a:cs typeface="Arial"/>
              </a:rPr>
              <a:t>mes</a:t>
            </a:r>
            <a:r>
              <a:rPr sz="3200" b="1" dirty="0">
                <a:solidFill>
                  <a:srgbClr val="000091"/>
                </a:solidFill>
                <a:latin typeface="Arial"/>
                <a:cs typeface="Arial"/>
              </a:rPr>
              <a:t> informations</a:t>
            </a:r>
            <a:r>
              <a:rPr sz="3200" b="1" spc="-5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91"/>
                </a:solidFill>
                <a:latin typeface="Arial"/>
                <a:cs typeface="Arial"/>
              </a:rPr>
              <a:t>personnelles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80"/>
              </a:spcBef>
              <a:defRPr/>
            </a:pP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j’ai</a:t>
            </a:r>
            <a:r>
              <a:rPr sz="15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été</a:t>
            </a:r>
            <a:r>
              <a:rPr sz="15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accepté hors</a:t>
            </a:r>
            <a:r>
              <a:rPr sz="15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Études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en France,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sz="15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saisis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mes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informations</a:t>
            </a:r>
            <a:r>
              <a:rPr sz="15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personnelles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29D33C7-38CA-0293-CF17-3401730B97F0}"/>
              </a:ext>
            </a:extLst>
          </p:cNvPr>
          <p:cNvSpPr txBox="1"/>
          <p:nvPr/>
        </p:nvSpPr>
        <p:spPr>
          <a:xfrm>
            <a:off x="1358096" y="1876197"/>
            <a:ext cx="179536" cy="154749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Dossier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pré-consulaire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110598" name="object 8">
            <a:extLst>
              <a:ext uri="{FF2B5EF4-FFF2-40B4-BE49-F238E27FC236}">
                <a16:creationId xmlns:a16="http://schemas.microsoft.com/office/drawing/2014/main" id="{733E6AE7-247F-43E1-35CB-D6E2EEB1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object 9">
            <a:extLst>
              <a:ext uri="{FF2B5EF4-FFF2-40B4-BE49-F238E27FC236}">
                <a16:creationId xmlns:a16="http://schemas.microsoft.com/office/drawing/2014/main" id="{209A81CD-68AF-DDED-A16C-2C885AA9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2711451"/>
            <a:ext cx="4957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600" name="object 10">
            <a:extLst>
              <a:ext uri="{FF2B5EF4-FFF2-40B4-BE49-F238E27FC236}">
                <a16:creationId xmlns:a16="http://schemas.microsoft.com/office/drawing/2014/main" id="{41CD57F7-C821-126E-0B9B-A94799A9D297}"/>
              </a:ext>
            </a:extLst>
          </p:cNvPr>
          <p:cNvGrpSpPr>
            <a:grpSpLocks/>
          </p:cNvGrpSpPr>
          <p:nvPr/>
        </p:nvGrpSpPr>
        <p:grpSpPr bwMode="auto">
          <a:xfrm>
            <a:off x="5849939" y="3725863"/>
            <a:ext cx="3921125" cy="323850"/>
            <a:chOff x="4706814" y="3726179"/>
            <a:chExt cx="3921125" cy="323215"/>
          </a:xfrm>
        </p:grpSpPr>
        <p:pic>
          <p:nvPicPr>
            <p:cNvPr id="110611" name="object 11">
              <a:extLst>
                <a:ext uri="{FF2B5EF4-FFF2-40B4-BE49-F238E27FC236}">
                  <a16:creationId xmlns:a16="http://schemas.microsoft.com/office/drawing/2014/main" id="{80FA4007-0770-294F-09FF-CB956AD133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814" y="3843527"/>
              <a:ext cx="3920623" cy="8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12" name="object 12">
              <a:extLst>
                <a:ext uri="{FF2B5EF4-FFF2-40B4-BE49-F238E27FC236}">
                  <a16:creationId xmlns:a16="http://schemas.microsoft.com/office/drawing/2014/main" id="{36FC8BC6-9056-B400-949E-70BB192A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306" y="3739133"/>
              <a:ext cx="696595" cy="297180"/>
            </a:xfrm>
            <a:custGeom>
              <a:avLst/>
              <a:gdLst>
                <a:gd name="T0" fmla="*/ 0 w 696595"/>
                <a:gd name="T1" fmla="*/ 297180 h 297179"/>
                <a:gd name="T2" fmla="*/ 696468 w 696595"/>
                <a:gd name="T3" fmla="*/ 297180 h 297179"/>
                <a:gd name="T4" fmla="*/ 696468 w 696595"/>
                <a:gd name="T5" fmla="*/ 0 h 297179"/>
                <a:gd name="T6" fmla="*/ 0 w 696595"/>
                <a:gd name="T7" fmla="*/ 0 h 297179"/>
                <a:gd name="T8" fmla="*/ 0 w 696595"/>
                <a:gd name="T9" fmla="*/ 297180 h 29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595" h="297179">
                  <a:moveTo>
                    <a:pt x="0" y="297180"/>
                  </a:moveTo>
                  <a:lnTo>
                    <a:pt x="696468" y="297180"/>
                  </a:lnTo>
                  <a:lnTo>
                    <a:pt x="696468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0601" name="object 13">
            <a:extLst>
              <a:ext uri="{FF2B5EF4-FFF2-40B4-BE49-F238E27FC236}">
                <a16:creationId xmlns:a16="http://schemas.microsoft.com/office/drawing/2014/main" id="{3860EA4B-D402-8EBE-FD92-2AFFECDE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2505075"/>
            <a:ext cx="169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0602" name="object 14">
            <a:extLst>
              <a:ext uri="{FF2B5EF4-FFF2-40B4-BE49-F238E27FC236}">
                <a16:creationId xmlns:a16="http://schemas.microsoft.com/office/drawing/2014/main" id="{E2AD0FD1-049C-0D48-A431-8110BBC34E6B}"/>
              </a:ext>
            </a:extLst>
          </p:cNvPr>
          <p:cNvSpPr>
            <a:spLocks/>
          </p:cNvSpPr>
          <p:nvPr/>
        </p:nvSpPr>
        <p:spPr bwMode="auto">
          <a:xfrm>
            <a:off x="5741989" y="2590800"/>
            <a:ext cx="2211387" cy="325438"/>
          </a:xfrm>
          <a:custGeom>
            <a:avLst/>
            <a:gdLst>
              <a:gd name="T0" fmla="*/ 0 w 2211704"/>
              <a:gd name="T1" fmla="*/ 324612 h 325119"/>
              <a:gd name="T2" fmla="*/ 2211324 w 2211704"/>
              <a:gd name="T3" fmla="*/ 324612 h 325119"/>
              <a:gd name="T4" fmla="*/ 2211324 w 2211704"/>
              <a:gd name="T5" fmla="*/ 0 h 325119"/>
              <a:gd name="T6" fmla="*/ 0 w 2211704"/>
              <a:gd name="T7" fmla="*/ 0 h 325119"/>
              <a:gd name="T8" fmla="*/ 0 w 2211704"/>
              <a:gd name="T9" fmla="*/ 324612 h 325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1704" h="325119">
                <a:moveTo>
                  <a:pt x="0" y="324612"/>
                </a:moveTo>
                <a:lnTo>
                  <a:pt x="2211324" y="324612"/>
                </a:lnTo>
                <a:lnTo>
                  <a:pt x="22113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noFill/>
          <a:ln w="2590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0603" name="object 15">
            <a:extLst>
              <a:ext uri="{FF2B5EF4-FFF2-40B4-BE49-F238E27FC236}">
                <a16:creationId xmlns:a16="http://schemas.microsoft.com/office/drawing/2014/main" id="{D65069E6-026A-3DAA-FF55-3401AE076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963" y="4151313"/>
            <a:ext cx="169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0604" name="object 22">
            <a:extLst>
              <a:ext uri="{FF2B5EF4-FFF2-40B4-BE49-F238E27FC236}">
                <a16:creationId xmlns:a16="http://schemas.microsoft.com/office/drawing/2014/main" id="{F9BD301E-60FE-3C48-51DB-3873AE23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1ABF8E4B-8AE2-4DBD-AAFA-5908B2B220FF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3132D64B-87D8-0F03-78E2-FFBDC4E3591F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4" name="Rectangle 23">
            <a:hlinkClick r:id="rId5" action="ppaction://hlinksldjump"/>
            <a:extLst>
              <a:ext uri="{FF2B5EF4-FFF2-40B4-BE49-F238E27FC236}">
                <a16:creationId xmlns:a16="http://schemas.microsoft.com/office/drawing/2014/main" id="{B2A564A8-E0F3-8C9F-2B2F-067522E6C827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161680E2-1217-FEB1-75F0-542EE8D30942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id="{F97216CD-CDA6-2CA4-F979-4835597DECD9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7" name="Rectangle 26">
            <a:hlinkClick r:id="rId7" action="ppaction://hlinksldjump"/>
            <a:extLst>
              <a:ext uri="{FF2B5EF4-FFF2-40B4-BE49-F238E27FC236}">
                <a16:creationId xmlns:a16="http://schemas.microsoft.com/office/drawing/2014/main" id="{99A5DBFE-BB0B-4853-212D-4D1CE75C8BC3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28" name="Rectangle 27">
            <a:hlinkClick r:id="rId8" action="ppaction://hlinksldjump"/>
            <a:extLst>
              <a:ext uri="{FF2B5EF4-FFF2-40B4-BE49-F238E27FC236}">
                <a16:creationId xmlns:a16="http://schemas.microsoft.com/office/drawing/2014/main" id="{21BA3A06-AD06-4204-EC65-839C68594008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object 2">
            <a:extLst>
              <a:ext uri="{FF2B5EF4-FFF2-40B4-BE49-F238E27FC236}">
                <a16:creationId xmlns:a16="http://schemas.microsoft.com/office/drawing/2014/main" id="{28CA9642-E856-6C27-1728-C0E6F9428C53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11645" name="object 3">
              <a:extLst>
                <a:ext uri="{FF2B5EF4-FFF2-40B4-BE49-F238E27FC236}">
                  <a16:creationId xmlns:a16="http://schemas.microsoft.com/office/drawing/2014/main" id="{9EFFE23F-78DC-AC45-F5BF-396AD6E7C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646" name="object 4">
              <a:extLst>
                <a:ext uri="{FF2B5EF4-FFF2-40B4-BE49-F238E27FC236}">
                  <a16:creationId xmlns:a16="http://schemas.microsoft.com/office/drawing/2014/main" id="{F217C071-F9BE-5E9F-262E-62B0C5DE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ACA142A1-07E1-5396-E185-0C413A87CC3A}"/>
              </a:ext>
            </a:extLst>
          </p:cNvPr>
          <p:cNvSpPr txBox="1"/>
          <p:nvPr/>
        </p:nvSpPr>
        <p:spPr>
          <a:xfrm>
            <a:off x="2220913" y="2159001"/>
            <a:ext cx="2673350" cy="2608263"/>
          </a:xfrm>
          <a:prstGeom prst="rect">
            <a:avLst/>
          </a:prstGeom>
        </p:spPr>
        <p:txBody>
          <a:bodyPr lIns="0" tIns="37465" rIns="0" bIns="0">
            <a:spAutoFit/>
          </a:bodyPr>
          <a:lstStyle>
            <a:lvl1pPr marL="2413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41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513"/>
              </a:lnSpc>
              <a:spcBef>
                <a:spcPts val="300"/>
              </a:spcBef>
              <a:spcAft>
                <a:spcPct val="0"/>
              </a:spcAft>
              <a:buFont typeface="Arial MT"/>
              <a:buChar char="•"/>
            </a:pPr>
            <a:r>
              <a:rPr lang="fr-FR" altLang="fr-FR" sz="14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Si tout est complet </a:t>
            </a:r>
            <a:r>
              <a:rPr lang="fr-FR" altLang="fr-FR" sz="14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(1)</a:t>
            </a:r>
            <a:r>
              <a:rPr lang="fr-FR" altLang="fr-FR" sz="14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, je  coche les deux cases </a:t>
            </a:r>
            <a:r>
              <a:rPr lang="fr-FR" altLang="fr-FR" sz="14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(2) </a:t>
            </a:r>
            <a:r>
              <a:rPr lang="fr-FR" altLang="fr-FR" sz="14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et je  confirme. </a:t>
            </a:r>
            <a:r>
              <a:rPr lang="fr-FR" altLang="fr-FR" sz="14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(3)</a:t>
            </a:r>
            <a:endParaRPr lang="fr-FR" altLang="fr-FR" sz="14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ct val="90000"/>
              </a:lnSpc>
              <a:spcBef>
                <a:spcPts val="988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Un message de succès  s’affiche et m’invite à consulter  régulièrement mon espace "Je  suis accepté" pour suivre  l’avancement de mon dossier.  </a:t>
            </a:r>
            <a:r>
              <a:rPr lang="fr-FR" altLang="fr-FR" sz="1400">
                <a:solidFill>
                  <a:srgbClr val="FF0000"/>
                </a:solidFill>
                <a:latin typeface="Arial MT"/>
                <a:ea typeface="Arial MT"/>
                <a:cs typeface="Arial MT"/>
              </a:rPr>
              <a:t>(4)</a:t>
            </a:r>
            <a:endParaRPr lang="fr-FR" altLang="fr-FR" sz="14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  <a:p>
            <a:pPr fontAlgn="base">
              <a:lnSpc>
                <a:spcPts val="1513"/>
              </a:lnSpc>
              <a:spcBef>
                <a:spcPts val="1025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Si je dois faire des corrections,  je suis</a:t>
            </a:r>
            <a:r>
              <a:rPr lang="fr-FR" altLang="fr-FR" sz="1400">
                <a:solidFill>
                  <a:srgbClr val="000091"/>
                </a:solidFill>
                <a:latin typeface="Arial MT"/>
                <a:ea typeface="Arial MT"/>
                <a:cs typeface="Arial MT"/>
              </a:rPr>
              <a:t> </a:t>
            </a:r>
            <a:r>
              <a:rPr lang="fr-FR" altLang="fr-FR" sz="1400" b="1" u="sng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la même procédure </a:t>
            </a:r>
            <a:r>
              <a:rPr lang="fr-FR" altLang="fr-FR" sz="1400" b="1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que dans "Je suis candidat".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89C9989-5CBF-9B18-3ABE-9E0F0A6C4467}"/>
              </a:ext>
            </a:extLst>
          </p:cNvPr>
          <p:cNvSpPr txBox="1"/>
          <p:nvPr/>
        </p:nvSpPr>
        <p:spPr>
          <a:xfrm>
            <a:off x="2224089" y="1042988"/>
            <a:ext cx="5602287" cy="10398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Je</a:t>
            </a:r>
            <a:r>
              <a:rPr sz="3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soumets</a:t>
            </a:r>
            <a:r>
              <a:rPr sz="36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1"/>
                </a:solidFill>
                <a:latin typeface="Arial"/>
                <a:cs typeface="Arial"/>
              </a:rPr>
              <a:t>mon</a:t>
            </a:r>
            <a:r>
              <a:rPr sz="36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1"/>
                </a:solidFill>
                <a:latin typeface="Arial"/>
                <a:cs typeface="Arial"/>
              </a:rPr>
              <a:t>dossier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00"/>
              </a:spcBef>
              <a:defRPr/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Je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vérifie</a:t>
            </a:r>
            <a:r>
              <a:rPr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je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soumets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mon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 dossier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 pré-consulaire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1621" name="object 7">
            <a:extLst>
              <a:ext uri="{FF2B5EF4-FFF2-40B4-BE49-F238E27FC236}">
                <a16:creationId xmlns:a16="http://schemas.microsoft.com/office/drawing/2014/main" id="{D5E54615-0852-5FCF-48D1-01E8213D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5254625"/>
            <a:ext cx="2552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22" name="object 8">
            <a:extLst>
              <a:ext uri="{FF2B5EF4-FFF2-40B4-BE49-F238E27FC236}">
                <a16:creationId xmlns:a16="http://schemas.microsoft.com/office/drawing/2014/main" id="{40EE4D2F-D1AA-9C77-37A3-F0BD661778CD}"/>
              </a:ext>
            </a:extLst>
          </p:cNvPr>
          <p:cNvGrpSpPr>
            <a:grpSpLocks/>
          </p:cNvGrpSpPr>
          <p:nvPr/>
        </p:nvGrpSpPr>
        <p:grpSpPr bwMode="auto">
          <a:xfrm>
            <a:off x="7191376" y="2235201"/>
            <a:ext cx="3592513" cy="2963863"/>
            <a:chOff x="6048301" y="2234421"/>
            <a:chExt cx="3592829" cy="2964815"/>
          </a:xfrm>
        </p:grpSpPr>
        <p:pic>
          <p:nvPicPr>
            <p:cNvPr id="111643" name="object 9">
              <a:extLst>
                <a:ext uri="{FF2B5EF4-FFF2-40B4-BE49-F238E27FC236}">
                  <a16:creationId xmlns:a16="http://schemas.microsoft.com/office/drawing/2014/main" id="{FAFC2633-013D-B151-08E1-34F45A441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01" y="2234421"/>
              <a:ext cx="3592624" cy="2964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4" name="object 10">
              <a:extLst>
                <a:ext uri="{FF2B5EF4-FFF2-40B4-BE49-F238E27FC236}">
                  <a16:creationId xmlns:a16="http://schemas.microsoft.com/office/drawing/2014/main" id="{B085BCC8-B9B2-10E0-3909-19AE7A484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802" y="2631185"/>
              <a:ext cx="425450" cy="1245235"/>
            </a:xfrm>
            <a:custGeom>
              <a:avLst/>
              <a:gdLst>
                <a:gd name="T0" fmla="*/ 0 w 425450"/>
                <a:gd name="T1" fmla="*/ 347472 h 1245235"/>
                <a:gd name="T2" fmla="*/ 425196 w 425450"/>
                <a:gd name="T3" fmla="*/ 347472 h 1245235"/>
                <a:gd name="T4" fmla="*/ 425196 w 425450"/>
                <a:gd name="T5" fmla="*/ 0 h 1245235"/>
                <a:gd name="T6" fmla="*/ 0 w 425450"/>
                <a:gd name="T7" fmla="*/ 0 h 1245235"/>
                <a:gd name="T8" fmla="*/ 0 w 425450"/>
                <a:gd name="T9" fmla="*/ 347472 h 1245235"/>
                <a:gd name="T10" fmla="*/ 0 w 425450"/>
                <a:gd name="T11" fmla="*/ 1245108 h 1245235"/>
                <a:gd name="T12" fmla="*/ 425196 w 425450"/>
                <a:gd name="T13" fmla="*/ 1245108 h 1245235"/>
                <a:gd name="T14" fmla="*/ 425196 w 425450"/>
                <a:gd name="T15" fmla="*/ 897636 h 1245235"/>
                <a:gd name="T16" fmla="*/ 0 w 425450"/>
                <a:gd name="T17" fmla="*/ 897636 h 1245235"/>
                <a:gd name="T18" fmla="*/ 0 w 425450"/>
                <a:gd name="T19" fmla="*/ 1245108 h 1245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450" h="1245235">
                  <a:moveTo>
                    <a:pt x="0" y="347472"/>
                  </a:moveTo>
                  <a:lnTo>
                    <a:pt x="425196" y="347472"/>
                  </a:lnTo>
                  <a:lnTo>
                    <a:pt x="425196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  <a:path w="425450" h="1245235">
                  <a:moveTo>
                    <a:pt x="0" y="1245108"/>
                  </a:moveTo>
                  <a:lnTo>
                    <a:pt x="425196" y="1245108"/>
                  </a:lnTo>
                  <a:lnTo>
                    <a:pt x="425196" y="897636"/>
                  </a:lnTo>
                  <a:lnTo>
                    <a:pt x="0" y="897636"/>
                  </a:lnTo>
                  <a:lnTo>
                    <a:pt x="0" y="1245108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1623" name="object 11">
            <a:extLst>
              <a:ext uri="{FF2B5EF4-FFF2-40B4-BE49-F238E27FC236}">
                <a16:creationId xmlns:a16="http://schemas.microsoft.com/office/drawing/2014/main" id="{60632D56-BD1D-65F9-4C81-621ABBE55E82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5381625"/>
            <a:ext cx="2184400" cy="533400"/>
            <a:chOff x="4218432" y="5381244"/>
            <a:chExt cx="2184400" cy="533400"/>
          </a:xfrm>
        </p:grpSpPr>
        <p:pic>
          <p:nvPicPr>
            <p:cNvPr id="111641" name="object 12">
              <a:extLst>
                <a:ext uri="{FF2B5EF4-FFF2-40B4-BE49-F238E27FC236}">
                  <a16:creationId xmlns:a16="http://schemas.microsoft.com/office/drawing/2014/main" id="{40624C99-74E3-9665-62AD-3A5C15BAD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432" y="5381244"/>
              <a:ext cx="2183891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2" name="object 13">
              <a:extLst>
                <a:ext uri="{FF2B5EF4-FFF2-40B4-BE49-F238E27FC236}">
                  <a16:creationId xmlns:a16="http://schemas.microsoft.com/office/drawing/2014/main" id="{103C0994-65CB-7D95-A941-44AC463CF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282" y="5607558"/>
              <a:ext cx="382905" cy="245745"/>
            </a:xfrm>
            <a:custGeom>
              <a:avLst/>
              <a:gdLst>
                <a:gd name="T0" fmla="*/ 0 w 382904"/>
                <a:gd name="T1" fmla="*/ 245364 h 245745"/>
                <a:gd name="T2" fmla="*/ 382524 w 382904"/>
                <a:gd name="T3" fmla="*/ 245364 h 245745"/>
                <a:gd name="T4" fmla="*/ 382524 w 382904"/>
                <a:gd name="T5" fmla="*/ 0 h 245745"/>
                <a:gd name="T6" fmla="*/ 0 w 382904"/>
                <a:gd name="T7" fmla="*/ 0 h 245745"/>
                <a:gd name="T8" fmla="*/ 0 w 382904"/>
                <a:gd name="T9" fmla="*/ 245364 h 245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904" h="245745">
                  <a:moveTo>
                    <a:pt x="0" y="245364"/>
                  </a:moveTo>
                  <a:lnTo>
                    <a:pt x="382524" y="245364"/>
                  </a:lnTo>
                  <a:lnTo>
                    <a:pt x="382524" y="0"/>
                  </a:lnTo>
                  <a:lnTo>
                    <a:pt x="0" y="0"/>
                  </a:lnTo>
                  <a:lnTo>
                    <a:pt x="0" y="245364"/>
                  </a:lnTo>
                  <a:close/>
                </a:path>
              </a:pathLst>
            </a:custGeom>
            <a:noFill/>
            <a:ln w="2590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1624" name="object 14">
            <a:extLst>
              <a:ext uri="{FF2B5EF4-FFF2-40B4-BE49-F238E27FC236}">
                <a16:creationId xmlns:a16="http://schemas.microsoft.com/office/drawing/2014/main" id="{8400B700-5FD7-590D-33A4-6368F1694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388" y="2528889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1625" name="object 15">
            <a:extLst>
              <a:ext uri="{FF2B5EF4-FFF2-40B4-BE49-F238E27FC236}">
                <a16:creationId xmlns:a16="http://schemas.microsoft.com/office/drawing/2014/main" id="{CDB71CE1-F4A8-55CB-8F06-374A29A0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3" y="3467100"/>
            <a:ext cx="169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1626" name="object 16">
            <a:extLst>
              <a:ext uri="{FF2B5EF4-FFF2-40B4-BE49-F238E27FC236}">
                <a16:creationId xmlns:a16="http://schemas.microsoft.com/office/drawing/2014/main" id="{4AD2D09E-E64E-CFB5-358E-B7EA07804559}"/>
              </a:ext>
            </a:extLst>
          </p:cNvPr>
          <p:cNvSpPr>
            <a:spLocks/>
          </p:cNvSpPr>
          <p:nvPr/>
        </p:nvSpPr>
        <p:spPr bwMode="auto">
          <a:xfrm>
            <a:off x="7040564" y="4222751"/>
            <a:ext cx="427037" cy="347663"/>
          </a:xfrm>
          <a:custGeom>
            <a:avLst/>
            <a:gdLst>
              <a:gd name="T0" fmla="*/ 0 w 426720"/>
              <a:gd name="T1" fmla="*/ 347472 h 347979"/>
              <a:gd name="T2" fmla="*/ 426720 w 426720"/>
              <a:gd name="T3" fmla="*/ 347472 h 347979"/>
              <a:gd name="T4" fmla="*/ 426720 w 426720"/>
              <a:gd name="T5" fmla="*/ 0 h 347979"/>
              <a:gd name="T6" fmla="*/ 0 w 426720"/>
              <a:gd name="T7" fmla="*/ 0 h 347979"/>
              <a:gd name="T8" fmla="*/ 0 w 426720"/>
              <a:gd name="T9" fmla="*/ 347472 h 347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720" h="347979">
                <a:moveTo>
                  <a:pt x="0" y="347472"/>
                </a:moveTo>
                <a:lnTo>
                  <a:pt x="426720" y="347472"/>
                </a:lnTo>
                <a:lnTo>
                  <a:pt x="426720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noFill/>
          <a:ln w="2590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627" name="object 17">
            <a:extLst>
              <a:ext uri="{FF2B5EF4-FFF2-40B4-BE49-F238E27FC236}">
                <a16:creationId xmlns:a16="http://schemas.microsoft.com/office/drawing/2014/main" id="{36F05778-046E-3442-B20A-9C7C6063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3883025"/>
            <a:ext cx="169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1628" name="object 18">
            <a:extLst>
              <a:ext uri="{FF2B5EF4-FFF2-40B4-BE49-F238E27FC236}">
                <a16:creationId xmlns:a16="http://schemas.microsoft.com/office/drawing/2014/main" id="{16AC7BB1-3C7B-507E-700E-B91086FBEBAF}"/>
              </a:ext>
            </a:extLst>
          </p:cNvPr>
          <p:cNvSpPr>
            <a:spLocks/>
          </p:cNvSpPr>
          <p:nvPr/>
        </p:nvSpPr>
        <p:spPr bwMode="auto">
          <a:xfrm>
            <a:off x="8115301" y="4602164"/>
            <a:ext cx="1724025" cy="257175"/>
          </a:xfrm>
          <a:custGeom>
            <a:avLst/>
            <a:gdLst>
              <a:gd name="T0" fmla="*/ 0 w 1724025"/>
              <a:gd name="T1" fmla="*/ 257555 h 257810"/>
              <a:gd name="T2" fmla="*/ 1723644 w 1724025"/>
              <a:gd name="T3" fmla="*/ 257555 h 257810"/>
              <a:gd name="T4" fmla="*/ 1723644 w 1724025"/>
              <a:gd name="T5" fmla="*/ 0 h 257810"/>
              <a:gd name="T6" fmla="*/ 0 w 1724025"/>
              <a:gd name="T7" fmla="*/ 0 h 257810"/>
              <a:gd name="T8" fmla="*/ 0 w 1724025"/>
              <a:gd name="T9" fmla="*/ 257555 h 257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4025" h="257810">
                <a:moveTo>
                  <a:pt x="0" y="257555"/>
                </a:moveTo>
                <a:lnTo>
                  <a:pt x="1723644" y="257555"/>
                </a:lnTo>
                <a:lnTo>
                  <a:pt x="1723644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noFill/>
          <a:ln w="2590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1629" name="object 19">
            <a:extLst>
              <a:ext uri="{FF2B5EF4-FFF2-40B4-BE49-F238E27FC236}">
                <a16:creationId xmlns:a16="http://schemas.microsoft.com/office/drawing/2014/main" id="{F7FBD8FD-387B-F077-98F9-E8AA7A14C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13" y="4446589"/>
            <a:ext cx="16986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1630" name="object 20">
            <a:extLst>
              <a:ext uri="{FF2B5EF4-FFF2-40B4-BE49-F238E27FC236}">
                <a16:creationId xmlns:a16="http://schemas.microsoft.com/office/drawing/2014/main" id="{A03F3F68-CA5F-D271-96D0-DD9FA656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1" y="5314951"/>
            <a:ext cx="169863" cy="2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1631" name="object 21">
            <a:extLst>
              <a:ext uri="{FF2B5EF4-FFF2-40B4-BE49-F238E27FC236}">
                <a16:creationId xmlns:a16="http://schemas.microsoft.com/office/drawing/2014/main" id="{2C9182C0-40D0-1EF7-1F77-41488284D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5645150"/>
            <a:ext cx="1698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>
                <a:solidFill>
                  <a:srgbClr val="E0000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fr-FR" altLang="fr-FR">
              <a:solidFill>
                <a:prstClr val="black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1632" name="object 22">
            <a:extLst>
              <a:ext uri="{FF2B5EF4-FFF2-40B4-BE49-F238E27FC236}">
                <a16:creationId xmlns:a16="http://schemas.microsoft.com/office/drawing/2014/main" id="{FCA85A71-1009-CA39-5134-3C13F912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3" name="object 30">
            <a:extLst>
              <a:ext uri="{FF2B5EF4-FFF2-40B4-BE49-F238E27FC236}">
                <a16:creationId xmlns:a16="http://schemas.microsoft.com/office/drawing/2014/main" id="{DFD86E3F-7603-42DD-72B4-08EAA4786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1414D6D5-34A9-4E4C-8CCB-089C3B2B4A76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D6303783-073F-FFFC-5323-42132814FEAC}"/>
              </a:ext>
            </a:extLst>
          </p:cNvPr>
          <p:cNvSpPr txBox="1"/>
          <p:nvPr/>
        </p:nvSpPr>
        <p:spPr>
          <a:xfrm>
            <a:off x="1358096" y="1876197"/>
            <a:ext cx="179536" cy="154749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Dossier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pré-consulaire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31" name="Rectangle 30">
            <a:hlinkClick r:id="" action="ppaction://noaction"/>
            <a:extLst>
              <a:ext uri="{FF2B5EF4-FFF2-40B4-BE49-F238E27FC236}">
                <a16:creationId xmlns:a16="http://schemas.microsoft.com/office/drawing/2014/main" id="{AA526297-EAB7-9D15-BEB7-ED99AA81342B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32" name="Rectangle 31">
            <a:hlinkClick r:id="rId6" action="ppaction://hlinksldjump"/>
            <a:extLst>
              <a:ext uri="{FF2B5EF4-FFF2-40B4-BE49-F238E27FC236}">
                <a16:creationId xmlns:a16="http://schemas.microsoft.com/office/drawing/2014/main" id="{B37252EA-6FE6-6FFD-56B7-257034D424DB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33" name="Rectangle 32">
            <a:hlinkClick r:id="" action="ppaction://noaction"/>
            <a:extLst>
              <a:ext uri="{FF2B5EF4-FFF2-40B4-BE49-F238E27FC236}">
                <a16:creationId xmlns:a16="http://schemas.microsoft.com/office/drawing/2014/main" id="{FF2505AB-5873-897D-AEFA-09E4A90E091A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34" name="Rectangle 33">
            <a:hlinkClick r:id="rId7" action="ppaction://hlinksldjump"/>
            <a:extLst>
              <a:ext uri="{FF2B5EF4-FFF2-40B4-BE49-F238E27FC236}">
                <a16:creationId xmlns:a16="http://schemas.microsoft.com/office/drawing/2014/main" id="{357B5B2C-284A-5211-BBAB-2FD4662C394E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35" name="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56FA36D6-7074-8781-5869-1497B40A8729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36" name="Rectangle 35">
            <a:hlinkClick r:id="rId9" action="ppaction://hlinksldjump"/>
            <a:extLst>
              <a:ext uri="{FF2B5EF4-FFF2-40B4-BE49-F238E27FC236}">
                <a16:creationId xmlns:a16="http://schemas.microsoft.com/office/drawing/2014/main" id="{840AFC4B-303F-5F9A-4C02-18AF56AF355A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object 2">
            <a:extLst>
              <a:ext uri="{FF2B5EF4-FFF2-40B4-BE49-F238E27FC236}">
                <a16:creationId xmlns:a16="http://schemas.microsoft.com/office/drawing/2014/main" id="{CB207F0F-B7B9-570E-5E6E-E0A31716401A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933450"/>
            <a:ext cx="9944100" cy="5264150"/>
            <a:chOff x="-18288" y="934211"/>
            <a:chExt cx="9943465" cy="5262880"/>
          </a:xfrm>
        </p:grpSpPr>
        <p:sp>
          <p:nvSpPr>
            <p:cNvPr id="112660" name="object 3">
              <a:extLst>
                <a:ext uri="{FF2B5EF4-FFF2-40B4-BE49-F238E27FC236}">
                  <a16:creationId xmlns:a16="http://schemas.microsoft.com/office/drawing/2014/main" id="{7EA11B5C-64BA-6872-143D-F51B4DB5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43355"/>
              <a:ext cx="681355" cy="5233670"/>
            </a:xfrm>
            <a:custGeom>
              <a:avLst/>
              <a:gdLst>
                <a:gd name="T0" fmla="*/ 681228 w 681355"/>
                <a:gd name="T1" fmla="*/ 0 h 5233670"/>
                <a:gd name="T2" fmla="*/ 0 w 681355"/>
                <a:gd name="T3" fmla="*/ 0 h 5233670"/>
                <a:gd name="T4" fmla="*/ 0 w 681355"/>
                <a:gd name="T5" fmla="*/ 5233416 h 5233670"/>
                <a:gd name="T6" fmla="*/ 681228 w 681355"/>
                <a:gd name="T7" fmla="*/ 5233416 h 5233670"/>
                <a:gd name="T8" fmla="*/ 681228 w 681355"/>
                <a:gd name="T9" fmla="*/ 0 h 523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1355" h="5233670">
                  <a:moveTo>
                    <a:pt x="681228" y="0"/>
                  </a:moveTo>
                  <a:lnTo>
                    <a:pt x="0" y="0"/>
                  </a:lnTo>
                  <a:lnTo>
                    <a:pt x="0" y="5233416"/>
                  </a:lnTo>
                  <a:lnTo>
                    <a:pt x="681228" y="5233416"/>
                  </a:lnTo>
                  <a:lnTo>
                    <a:pt x="681228" y="0"/>
                  </a:lnTo>
                  <a:close/>
                </a:path>
              </a:pathLst>
            </a:custGeom>
            <a:solidFill>
              <a:srgbClr val="CE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661" name="object 4">
              <a:extLst>
                <a:ext uri="{FF2B5EF4-FFF2-40B4-BE49-F238E27FC236}">
                  <a16:creationId xmlns:a16="http://schemas.microsoft.com/office/drawing/2014/main" id="{CE628037-1A52-76E0-96BA-46EE37448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953261"/>
              <a:ext cx="9905365" cy="5224780"/>
            </a:xfrm>
            <a:custGeom>
              <a:avLst/>
              <a:gdLst>
                <a:gd name="T0" fmla="*/ 0 w 9905365"/>
                <a:gd name="T1" fmla="*/ 0 h 5224780"/>
                <a:gd name="T2" fmla="*/ 9905238 w 9905365"/>
                <a:gd name="T3" fmla="*/ 4655 h 5224780"/>
                <a:gd name="T4" fmla="*/ 0 w 9905365"/>
                <a:gd name="T5" fmla="*/ 5219700 h 5224780"/>
                <a:gd name="T6" fmla="*/ 9905238 w 9905365"/>
                <a:gd name="T7" fmla="*/ 5224406 h 5224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5365" h="5224780">
                  <a:moveTo>
                    <a:pt x="0" y="0"/>
                  </a:moveTo>
                  <a:lnTo>
                    <a:pt x="9905238" y="4655"/>
                  </a:lnTo>
                </a:path>
                <a:path w="9905365" h="5224780">
                  <a:moveTo>
                    <a:pt x="0" y="5219700"/>
                  </a:moveTo>
                  <a:lnTo>
                    <a:pt x="9905238" y="5224406"/>
                  </a:lnTo>
                </a:path>
              </a:pathLst>
            </a:custGeom>
            <a:noFill/>
            <a:ln w="38100">
              <a:solidFill>
                <a:srgbClr val="CE60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34110274-477E-B8D2-45F8-53ACFCC99F3D}"/>
              </a:ext>
            </a:extLst>
          </p:cNvPr>
          <p:cNvSpPr txBox="1"/>
          <p:nvPr/>
        </p:nvSpPr>
        <p:spPr>
          <a:xfrm>
            <a:off x="2220913" y="1042988"/>
            <a:ext cx="6578600" cy="1607620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58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fr-FR" altLang="fr-FR" sz="3600" b="1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paie les frais de dossier</a:t>
            </a:r>
            <a:endParaRPr lang="fr-FR" altLang="fr-FR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1500"/>
              </a:spcBef>
              <a:spcAft>
                <a:spcPct val="0"/>
              </a:spcAft>
            </a:pPr>
            <a:r>
              <a:rPr lang="fr-FR" alt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vérifie si j’ai reçu un mail de mon Espace Campus France</a:t>
            </a:r>
            <a:endParaRPr lang="fr-FR" alt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988"/>
              </a:spcBef>
              <a:spcAft>
                <a:spcPct val="0"/>
              </a:spcAft>
              <a:buFontTx/>
              <a:buChar char="•"/>
            </a:pP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Si je suis invité à  m’acquitter des frais de  </a:t>
            </a: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  <a:hlinkClick r:id="" action="ppaction://noaction"/>
              </a:rPr>
              <a:t>dossier, je suis</a:t>
            </a:r>
            <a:r>
              <a:rPr lang="fr-FR" altLang="fr-FR" sz="1600" dirty="0">
                <a:solidFill>
                  <a:srgbClr val="000091"/>
                </a:solidFill>
                <a:latin typeface="Arial MT"/>
                <a:ea typeface="Arial MT"/>
                <a:cs typeface="Arial MT"/>
                <a:hlinkClick r:id="" action="ppaction://noaction"/>
              </a:rPr>
              <a:t> </a:t>
            </a:r>
            <a:r>
              <a:rPr lang="fr-FR" altLang="fr-FR" sz="1600" b="1" u="sng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la même </a:t>
            </a:r>
            <a:r>
              <a:rPr lang="fr-FR" altLang="fr-FR" sz="1600" b="1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fr-FR" altLang="fr-FR" sz="1600" b="1" u="sng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procédure</a:t>
            </a:r>
            <a:r>
              <a:rPr lang="fr-FR" altLang="fr-FR" sz="1600" b="1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  <a:hlinkClick r:id="" action="ppaction://noaction"/>
              </a:rPr>
              <a:t>que pour "Je </a:t>
            </a:r>
            <a:r>
              <a:rPr lang="fr-FR" altLang="fr-FR" sz="1600" dirty="0">
                <a:solidFill>
                  <a:prstClr val="black"/>
                </a:solidFill>
                <a:latin typeface="Arial MT"/>
                <a:ea typeface="Arial MT"/>
                <a:cs typeface="Arial MT"/>
              </a:rPr>
              <a:t> suis candidat".</a:t>
            </a:r>
          </a:p>
        </p:txBody>
      </p:sp>
      <p:pic>
        <p:nvPicPr>
          <p:cNvPr id="112644" name="object 6">
            <a:extLst>
              <a:ext uri="{FF2B5EF4-FFF2-40B4-BE49-F238E27FC236}">
                <a16:creationId xmlns:a16="http://schemas.microsoft.com/office/drawing/2014/main" id="{AED332E6-1461-30AC-8554-6C789BE7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1985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5" name="object 7">
            <a:extLst>
              <a:ext uri="{FF2B5EF4-FFF2-40B4-BE49-F238E27FC236}">
                <a16:creationId xmlns:a16="http://schemas.microsoft.com/office/drawing/2014/main" id="{5EBDCF3C-3321-1FE0-C956-6B3158294088}"/>
              </a:ext>
            </a:extLst>
          </p:cNvPr>
          <p:cNvGrpSpPr>
            <a:grpSpLocks/>
          </p:cNvGrpSpPr>
          <p:nvPr/>
        </p:nvGrpSpPr>
        <p:grpSpPr bwMode="auto">
          <a:xfrm>
            <a:off x="5348288" y="4165600"/>
            <a:ext cx="5700712" cy="1543050"/>
            <a:chOff x="4204715" y="4165091"/>
            <a:chExt cx="5701665" cy="1544320"/>
          </a:xfrm>
        </p:grpSpPr>
        <p:pic>
          <p:nvPicPr>
            <p:cNvPr id="112657" name="object 8">
              <a:extLst>
                <a:ext uri="{FF2B5EF4-FFF2-40B4-BE49-F238E27FC236}">
                  <a16:creationId xmlns:a16="http://schemas.microsoft.com/office/drawing/2014/main" id="{F55AFE1E-CA2D-9EFD-A23A-5BA32A1C0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003" y="5306567"/>
              <a:ext cx="3429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8" name="object 9">
              <a:extLst>
                <a:ext uri="{FF2B5EF4-FFF2-40B4-BE49-F238E27FC236}">
                  <a16:creationId xmlns:a16="http://schemas.microsoft.com/office/drawing/2014/main" id="{81C94F6A-EC89-DF91-6841-119BAC381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715" y="4165091"/>
              <a:ext cx="5701284" cy="154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9" name="object 10">
              <a:extLst>
                <a:ext uri="{FF2B5EF4-FFF2-40B4-BE49-F238E27FC236}">
                  <a16:creationId xmlns:a16="http://schemas.microsoft.com/office/drawing/2014/main" id="{F45F0879-B78C-1A76-0018-746F02CFF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315" y="4410455"/>
              <a:ext cx="866140" cy="161925"/>
            </a:xfrm>
            <a:custGeom>
              <a:avLst/>
              <a:gdLst>
                <a:gd name="T0" fmla="*/ 865632 w 866139"/>
                <a:gd name="T1" fmla="*/ 0 h 161925"/>
                <a:gd name="T2" fmla="*/ 0 w 866139"/>
                <a:gd name="T3" fmla="*/ 0 h 161925"/>
                <a:gd name="T4" fmla="*/ 0 w 866139"/>
                <a:gd name="T5" fmla="*/ 161544 h 161925"/>
                <a:gd name="T6" fmla="*/ 865632 w 866139"/>
                <a:gd name="T7" fmla="*/ 161544 h 161925"/>
                <a:gd name="T8" fmla="*/ 865632 w 866139"/>
                <a:gd name="T9" fmla="*/ 0 h 16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139" h="161925">
                  <a:moveTo>
                    <a:pt x="865632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865632" y="161544"/>
                  </a:lnTo>
                  <a:lnTo>
                    <a:pt x="865632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B0FDA70C-EB84-2BD0-209D-52E2D77706F8}"/>
              </a:ext>
            </a:extLst>
          </p:cNvPr>
          <p:cNvSpPr txBox="1"/>
          <p:nvPr/>
        </p:nvSpPr>
        <p:spPr>
          <a:xfrm>
            <a:off x="1358096" y="1876197"/>
            <a:ext cx="179536" cy="154749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>
              <a:lnSpc>
                <a:spcPts val="1425"/>
              </a:lnSpc>
              <a:defRPr/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Dossier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pré-consulaire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12647" name="object 18">
            <a:extLst>
              <a:ext uri="{FF2B5EF4-FFF2-40B4-BE49-F238E27FC236}">
                <a16:creationId xmlns:a16="http://schemas.microsoft.com/office/drawing/2014/main" id="{4D011986-BE67-42C3-F643-2E46DFCC81CF}"/>
              </a:ext>
            </a:extLst>
          </p:cNvPr>
          <p:cNvGrpSpPr>
            <a:grpSpLocks/>
          </p:cNvGrpSpPr>
          <p:nvPr/>
        </p:nvGrpSpPr>
        <p:grpSpPr bwMode="auto">
          <a:xfrm>
            <a:off x="5359401" y="2660517"/>
            <a:ext cx="4956175" cy="1338262"/>
            <a:chOff x="4268152" y="2455164"/>
            <a:chExt cx="4956810" cy="1338580"/>
          </a:xfrm>
        </p:grpSpPr>
        <p:pic>
          <p:nvPicPr>
            <p:cNvPr id="112655" name="object 19">
              <a:extLst>
                <a:ext uri="{FF2B5EF4-FFF2-40B4-BE49-F238E27FC236}">
                  <a16:creationId xmlns:a16="http://schemas.microsoft.com/office/drawing/2014/main" id="{1A2AD601-6AB3-1211-1ACF-E21315880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152" y="2495734"/>
              <a:ext cx="4850452" cy="1297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6" name="object 20">
              <a:extLst>
                <a:ext uri="{FF2B5EF4-FFF2-40B4-BE49-F238E27FC236}">
                  <a16:creationId xmlns:a16="http://schemas.microsoft.com/office/drawing/2014/main" id="{50C922CB-5980-D338-9A39-074C1BBCF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996" y="2455163"/>
              <a:ext cx="4685030" cy="786765"/>
            </a:xfrm>
            <a:custGeom>
              <a:avLst/>
              <a:gdLst>
                <a:gd name="T0" fmla="*/ 999744 w 4685030"/>
                <a:gd name="T1" fmla="*/ 531876 h 786764"/>
                <a:gd name="T2" fmla="*/ 295656 w 4685030"/>
                <a:gd name="T3" fmla="*/ 531876 h 786764"/>
                <a:gd name="T4" fmla="*/ 295656 w 4685030"/>
                <a:gd name="T5" fmla="*/ 701040 h 786764"/>
                <a:gd name="T6" fmla="*/ 999744 w 4685030"/>
                <a:gd name="T7" fmla="*/ 701040 h 786764"/>
                <a:gd name="T8" fmla="*/ 999744 w 4685030"/>
                <a:gd name="T9" fmla="*/ 531876 h 786764"/>
                <a:gd name="T10" fmla="*/ 2756916 w 4685030"/>
                <a:gd name="T11" fmla="*/ 0 h 786764"/>
                <a:gd name="T12" fmla="*/ 0 w 4685030"/>
                <a:gd name="T13" fmla="*/ 0 h 786764"/>
                <a:gd name="T14" fmla="*/ 0 w 4685030"/>
                <a:gd name="T15" fmla="*/ 416052 h 786764"/>
                <a:gd name="T16" fmla="*/ 2756916 w 4685030"/>
                <a:gd name="T17" fmla="*/ 416052 h 786764"/>
                <a:gd name="T18" fmla="*/ 2756916 w 4685030"/>
                <a:gd name="T19" fmla="*/ 0 h 786764"/>
                <a:gd name="T20" fmla="*/ 4684776 w 4685030"/>
                <a:gd name="T21" fmla="*/ 617220 h 786764"/>
                <a:gd name="T22" fmla="*/ 3982212 w 4685030"/>
                <a:gd name="T23" fmla="*/ 617220 h 786764"/>
                <a:gd name="T24" fmla="*/ 3982212 w 4685030"/>
                <a:gd name="T25" fmla="*/ 786384 h 786764"/>
                <a:gd name="T26" fmla="*/ 4684776 w 4685030"/>
                <a:gd name="T27" fmla="*/ 786384 h 786764"/>
                <a:gd name="T28" fmla="*/ 4684776 w 4685030"/>
                <a:gd name="T29" fmla="*/ 617220 h 786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85030" h="786764">
                  <a:moveTo>
                    <a:pt x="999744" y="531876"/>
                  </a:moveTo>
                  <a:lnTo>
                    <a:pt x="295656" y="531876"/>
                  </a:lnTo>
                  <a:lnTo>
                    <a:pt x="295656" y="701040"/>
                  </a:lnTo>
                  <a:lnTo>
                    <a:pt x="999744" y="701040"/>
                  </a:lnTo>
                  <a:lnTo>
                    <a:pt x="999744" y="531876"/>
                  </a:lnTo>
                  <a:close/>
                </a:path>
                <a:path w="4685030" h="786764">
                  <a:moveTo>
                    <a:pt x="2756916" y="0"/>
                  </a:moveTo>
                  <a:lnTo>
                    <a:pt x="0" y="0"/>
                  </a:lnTo>
                  <a:lnTo>
                    <a:pt x="0" y="416052"/>
                  </a:lnTo>
                  <a:lnTo>
                    <a:pt x="2756916" y="416052"/>
                  </a:lnTo>
                  <a:lnTo>
                    <a:pt x="2756916" y="0"/>
                  </a:lnTo>
                  <a:close/>
                </a:path>
                <a:path w="4685030" h="786764">
                  <a:moveTo>
                    <a:pt x="4684776" y="617220"/>
                  </a:moveTo>
                  <a:lnTo>
                    <a:pt x="3982212" y="617220"/>
                  </a:lnTo>
                  <a:lnTo>
                    <a:pt x="3982212" y="786384"/>
                  </a:lnTo>
                  <a:lnTo>
                    <a:pt x="4684776" y="786384"/>
                  </a:lnTo>
                  <a:lnTo>
                    <a:pt x="4684776" y="61722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2648" name="object 21">
            <a:extLst>
              <a:ext uri="{FF2B5EF4-FFF2-40B4-BE49-F238E27FC236}">
                <a16:creationId xmlns:a16="http://schemas.microsoft.com/office/drawing/2014/main" id="{D457282D-4015-0903-289D-EBC01B5D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9" y="6445250"/>
            <a:ext cx="331787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ts val="1425"/>
              </a:lnSpc>
              <a:spcBef>
                <a:spcPct val="0"/>
              </a:spcBef>
              <a:spcAft>
                <a:spcPct val="0"/>
              </a:spcAft>
            </a:pPr>
            <a:fld id="{FDBC7B44-7E1B-4ACB-AA69-38450978601D}" type="slidenum">
              <a:rPr lang="fr-FR" altLang="fr-FR" sz="1200">
                <a:solidFill>
                  <a:srgbClr val="888888"/>
                </a:solidFill>
                <a:latin typeface="Arial MT"/>
                <a:ea typeface="Arial MT"/>
                <a:cs typeface="Arial MT"/>
              </a:rPr>
              <a:pPr fontAlgn="base">
                <a:lnSpc>
                  <a:spcPts val="1425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 sz="1200">
              <a:solidFill>
                <a:prstClr val="black"/>
              </a:solidFill>
              <a:latin typeface="Arial MT"/>
              <a:ea typeface="Arial MT"/>
              <a:cs typeface="Arial MT"/>
            </a:endParaRP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0DC7C07A-51E1-2926-7FE2-428ACCC1AE51}"/>
              </a:ext>
            </a:extLst>
          </p:cNvPr>
          <p:cNvSpPr/>
          <p:nvPr/>
        </p:nvSpPr>
        <p:spPr>
          <a:xfrm>
            <a:off x="9821863" y="498476"/>
            <a:ext cx="946150" cy="339725"/>
          </a:xfrm>
          <a:prstGeom prst="rect">
            <a:avLst/>
          </a:prstGeom>
          <a:solidFill>
            <a:srgbClr val="C8AA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ECF</a:t>
            </a:r>
          </a:p>
        </p:txBody>
      </p:sp>
      <p:sp>
        <p:nvSpPr>
          <p:cNvPr id="23" name="Rectangle 22">
            <a:hlinkClick r:id="rId6" action="ppaction://hlinksldjump"/>
            <a:extLst>
              <a:ext uri="{FF2B5EF4-FFF2-40B4-BE49-F238E27FC236}">
                <a16:creationId xmlns:a16="http://schemas.microsoft.com/office/drawing/2014/main" id="{F11B3B46-C905-C9CE-E7BB-4412F4FD85B5}"/>
              </a:ext>
            </a:extLst>
          </p:cNvPr>
          <p:cNvSpPr/>
          <p:nvPr/>
        </p:nvSpPr>
        <p:spPr>
          <a:xfrm>
            <a:off x="8736013" y="488951"/>
            <a:ext cx="946150" cy="339725"/>
          </a:xfrm>
          <a:prstGeom prst="rect">
            <a:avLst/>
          </a:prstGeom>
          <a:solidFill>
            <a:srgbClr val="CE61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b="1" u="sng" dirty="0">
                <a:solidFill>
                  <a:prstClr val="white"/>
                </a:solidFill>
                <a:latin typeface="Calibri"/>
              </a:rPr>
              <a:t>Je suis accepté</a:t>
            </a:r>
          </a:p>
        </p:txBody>
      </p:sp>
      <p:sp>
        <p:nvSpPr>
          <p:cNvPr id="24" name="Rectangle 23">
            <a:hlinkClick r:id="" action="ppaction://noaction"/>
            <a:extLst>
              <a:ext uri="{FF2B5EF4-FFF2-40B4-BE49-F238E27FC236}">
                <a16:creationId xmlns:a16="http://schemas.microsoft.com/office/drawing/2014/main" id="{332F6489-210C-39A9-C511-C083C3AA92F1}"/>
              </a:ext>
            </a:extLst>
          </p:cNvPr>
          <p:cNvSpPr/>
          <p:nvPr/>
        </p:nvSpPr>
        <p:spPr>
          <a:xfrm>
            <a:off x="7651750" y="488951"/>
            <a:ext cx="946150" cy="339725"/>
          </a:xfrm>
          <a:prstGeom prst="rect">
            <a:avLst/>
          </a:prstGeom>
          <a:solidFill>
            <a:srgbClr val="A55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Je suis candidat</a:t>
            </a:r>
          </a:p>
        </p:txBody>
      </p:sp>
      <p:sp>
        <p:nvSpPr>
          <p:cNvPr id="25" name="Rectangle 24">
            <a:hlinkClick r:id="rId7" action="ppaction://hlinksldjump"/>
            <a:extLst>
              <a:ext uri="{FF2B5EF4-FFF2-40B4-BE49-F238E27FC236}">
                <a16:creationId xmlns:a16="http://schemas.microsoft.com/office/drawing/2014/main" id="{1BCCAD25-AEC7-A652-08A8-58427EB4BBEB}"/>
              </a:ext>
            </a:extLst>
          </p:cNvPr>
          <p:cNvSpPr/>
          <p:nvPr/>
        </p:nvSpPr>
        <p:spPr>
          <a:xfrm>
            <a:off x="6565900" y="488951"/>
            <a:ext cx="946150" cy="339725"/>
          </a:xfrm>
          <a:prstGeom prst="rect">
            <a:avLst/>
          </a:prstGeom>
          <a:solidFill>
            <a:srgbClr val="009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Mon compte</a:t>
            </a:r>
          </a:p>
        </p:txBody>
      </p:sp>
      <p:sp>
        <p:nvSpPr>
          <p:cNvPr id="26" name="Rectangle 25">
            <a:hlinkClick r:id="rId8" action="ppaction://hlinksldjump"/>
            <a:extLst>
              <a:ext uri="{FF2B5EF4-FFF2-40B4-BE49-F238E27FC236}">
                <a16:creationId xmlns:a16="http://schemas.microsoft.com/office/drawing/2014/main" id="{DDB89A60-56BB-BEB5-FEC0-4914C1AE923A}"/>
              </a:ext>
            </a:extLst>
          </p:cNvPr>
          <p:cNvSpPr/>
          <p:nvPr/>
        </p:nvSpPr>
        <p:spPr>
          <a:xfrm>
            <a:off x="5480050" y="496889"/>
            <a:ext cx="946150" cy="339725"/>
          </a:xfrm>
          <a:prstGeom prst="rect">
            <a:avLst/>
          </a:prstGeom>
          <a:solidFill>
            <a:srgbClr val="465F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Plateforme</a:t>
            </a:r>
          </a:p>
        </p:txBody>
      </p:sp>
      <p:sp>
        <p:nvSpPr>
          <p:cNvPr id="27" name="Rectangle 26">
            <a:hlinkClick r:id="rId9" action="ppaction://hlinksldjump"/>
            <a:extLst>
              <a:ext uri="{FF2B5EF4-FFF2-40B4-BE49-F238E27FC236}">
                <a16:creationId xmlns:a16="http://schemas.microsoft.com/office/drawing/2014/main" id="{87524A21-7A0F-878D-2396-100B4FA4AEF0}"/>
              </a:ext>
            </a:extLst>
          </p:cNvPr>
          <p:cNvSpPr/>
          <p:nvPr/>
        </p:nvSpPr>
        <p:spPr>
          <a:xfrm>
            <a:off x="4395788" y="484189"/>
            <a:ext cx="946150" cy="339725"/>
          </a:xfrm>
          <a:prstGeom prst="rect">
            <a:avLst/>
          </a:prstGeom>
          <a:solidFill>
            <a:srgbClr val="417D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prstClr val="white"/>
                </a:solidFill>
                <a:latin typeface="Calibri"/>
              </a:rPr>
              <a:t>Bienvenue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1065</Words>
  <Application>Microsoft Office PowerPoint</Application>
  <PresentationFormat>Widescreen</PresentationFormat>
  <Paragraphs>190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MT</vt:lpstr>
      <vt:lpstr>Calibri</vt:lpstr>
      <vt:lpstr>inherit</vt:lpstr>
      <vt:lpstr>Lucida Sans Unicode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campusfrance</dc:creator>
  <cp:lastModifiedBy>Salomé - Campus France Canada (Toronto)</cp:lastModifiedBy>
  <cp:revision>8</cp:revision>
  <dcterms:created xsi:type="dcterms:W3CDTF">2024-10-29T21:27:46Z</dcterms:created>
  <dcterms:modified xsi:type="dcterms:W3CDTF">2025-07-31T18:09:18Z</dcterms:modified>
</cp:coreProperties>
</file>